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sldIdLst>
    <p:sldId id="564" r:id="rId5"/>
    <p:sldId id="552" r:id="rId6"/>
    <p:sldId id="512" r:id="rId7"/>
    <p:sldId id="452" r:id="rId8"/>
    <p:sldId id="553" r:id="rId9"/>
    <p:sldId id="515" r:id="rId10"/>
    <p:sldId id="510" r:id="rId11"/>
    <p:sldId id="547" r:id="rId12"/>
    <p:sldId id="524" r:id="rId13"/>
    <p:sldId id="516" r:id="rId14"/>
    <p:sldId id="557" r:id="rId15"/>
    <p:sldId id="523" r:id="rId16"/>
    <p:sldId id="556" r:id="rId17"/>
    <p:sldId id="573" r:id="rId18"/>
    <p:sldId id="485" r:id="rId19"/>
    <p:sldId id="558" r:id="rId20"/>
    <p:sldId id="466" r:id="rId21"/>
    <p:sldId id="568" r:id="rId22"/>
    <p:sldId id="569" r:id="rId23"/>
    <p:sldId id="570" r:id="rId24"/>
    <p:sldId id="571" r:id="rId25"/>
    <p:sldId id="565" r:id="rId26"/>
    <p:sldId id="572" r:id="rId27"/>
    <p:sldId id="470" r:id="rId28"/>
    <p:sldId id="574" r:id="rId29"/>
    <p:sldId id="575" r:id="rId30"/>
    <p:sldId id="504" r:id="rId31"/>
    <p:sldId id="563" r:id="rId32"/>
    <p:sldId id="567" r:id="rId3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6CAF3F"/>
    <a:srgbClr val="AAAAAA"/>
    <a:srgbClr val="4E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/>
    <p:restoredTop sz="91247" autoAdjust="0"/>
  </p:normalViewPr>
  <p:slideViewPr>
    <p:cSldViewPr snapToGrid="0" snapToObjects="1">
      <p:cViewPr varScale="1">
        <p:scale>
          <a:sx n="101" d="100"/>
          <a:sy n="101" d="100"/>
        </p:scale>
        <p:origin x="9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edicare.gov/care-compare" TargetMode="Externa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edicare.gov/care-compare" TargetMode="External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1D8B48-2B76-4700-AD78-C3D8DC828AEE}" type="doc">
      <dgm:prSet loTypeId="urn:microsoft.com/office/officeart/2005/8/layout/vList2" loCatId="list" qsTypeId="urn:microsoft.com/office/officeart/2005/8/quickstyle/simple1#17" qsCatId="simple" csTypeId="urn:microsoft.com/office/officeart/2005/8/colors/accent1_2#16" csCatId="accent1" phldr="1"/>
      <dgm:spPr/>
      <dgm:t>
        <a:bodyPr/>
        <a:lstStyle/>
        <a:p>
          <a:endParaRPr lang="en-US"/>
        </a:p>
      </dgm:t>
    </dgm:pt>
    <dgm:pt modelId="{E5FA923C-F0EC-49F6-808E-2BFD4D5190F3}">
      <dgm:prSet/>
      <dgm:spPr/>
      <dgm:t>
        <a:bodyPr/>
        <a:lstStyle/>
        <a:p>
          <a:r>
            <a:rPr lang="en-US" b="1" i="0" baseline="0" dirty="0"/>
            <a:t>ANOC</a:t>
          </a:r>
          <a:r>
            <a:rPr lang="en-US" b="0" i="0" baseline="0" dirty="0"/>
            <a:t> – Annual Notice of Change</a:t>
          </a:r>
          <a:endParaRPr lang="en-US" dirty="0"/>
        </a:p>
      </dgm:t>
    </dgm:pt>
    <dgm:pt modelId="{F580C4CC-FB76-4B8F-827F-42653DE95722}" type="parTrans" cxnId="{1099E2AC-C546-4028-AF3E-9E670E830117}">
      <dgm:prSet/>
      <dgm:spPr/>
      <dgm:t>
        <a:bodyPr/>
        <a:lstStyle/>
        <a:p>
          <a:endParaRPr lang="en-US"/>
        </a:p>
      </dgm:t>
    </dgm:pt>
    <dgm:pt modelId="{F761D617-E3F6-4E68-8DD7-004E88EF046F}" type="sibTrans" cxnId="{1099E2AC-C546-4028-AF3E-9E670E830117}">
      <dgm:prSet/>
      <dgm:spPr/>
      <dgm:t>
        <a:bodyPr/>
        <a:lstStyle/>
        <a:p>
          <a:endParaRPr lang="en-US"/>
        </a:p>
      </dgm:t>
    </dgm:pt>
    <dgm:pt modelId="{C0F5EB71-E089-4D6D-A06B-29D193B0D7E2}">
      <dgm:prSet/>
      <dgm:spPr/>
      <dgm:t>
        <a:bodyPr/>
        <a:lstStyle/>
        <a:p>
          <a:r>
            <a:rPr lang="en-US" dirty="0"/>
            <a:t>What is changing?</a:t>
          </a:r>
        </a:p>
      </dgm:t>
    </dgm:pt>
    <dgm:pt modelId="{B8A5F206-5D6D-4E13-B6F1-9D075537A10C}" type="parTrans" cxnId="{9EB541DB-600A-4AC7-9C77-AEF05B25A213}">
      <dgm:prSet/>
      <dgm:spPr/>
      <dgm:t>
        <a:bodyPr/>
        <a:lstStyle/>
        <a:p>
          <a:endParaRPr lang="en-US"/>
        </a:p>
      </dgm:t>
    </dgm:pt>
    <dgm:pt modelId="{0C54DB00-76F6-451E-BE6D-A22E08B5A4E2}" type="sibTrans" cxnId="{9EB541DB-600A-4AC7-9C77-AEF05B25A213}">
      <dgm:prSet/>
      <dgm:spPr/>
      <dgm:t>
        <a:bodyPr/>
        <a:lstStyle/>
        <a:p>
          <a:endParaRPr lang="en-US"/>
        </a:p>
      </dgm:t>
    </dgm:pt>
    <dgm:pt modelId="{7BE0C90A-7C85-48BD-9568-8C9523139101}">
      <dgm:prSet/>
      <dgm:spPr/>
      <dgm:t>
        <a:bodyPr/>
        <a:lstStyle/>
        <a:p>
          <a:r>
            <a:rPr lang="en-US" b="1" dirty="0"/>
            <a:t>EOC</a:t>
          </a:r>
          <a:r>
            <a:rPr lang="en-US" dirty="0"/>
            <a:t> – Evidence of Coverage</a:t>
          </a:r>
        </a:p>
      </dgm:t>
    </dgm:pt>
    <dgm:pt modelId="{016B3F34-5ABA-40FD-91CD-4A9B18BEEBC2}" type="parTrans" cxnId="{6E935322-C910-4010-8DE2-24007A69AA8B}">
      <dgm:prSet/>
      <dgm:spPr/>
      <dgm:t>
        <a:bodyPr/>
        <a:lstStyle/>
        <a:p>
          <a:endParaRPr lang="en-US"/>
        </a:p>
      </dgm:t>
    </dgm:pt>
    <dgm:pt modelId="{00C3A6F9-8B42-4304-B92F-D312CD3AFCC5}" type="sibTrans" cxnId="{6E935322-C910-4010-8DE2-24007A69AA8B}">
      <dgm:prSet/>
      <dgm:spPr/>
      <dgm:t>
        <a:bodyPr/>
        <a:lstStyle/>
        <a:p>
          <a:endParaRPr lang="en-US"/>
        </a:p>
      </dgm:t>
    </dgm:pt>
    <dgm:pt modelId="{82BC633A-450B-4C79-A5E4-41900ABCAE5E}">
      <dgm:prSet/>
      <dgm:spPr/>
      <dgm:t>
        <a:bodyPr/>
        <a:lstStyle/>
        <a:p>
          <a:r>
            <a:rPr lang="en-US" b="0" i="0" baseline="0" dirty="0"/>
            <a:t>What does my plan cover?</a:t>
          </a:r>
          <a:endParaRPr lang="en-US" dirty="0"/>
        </a:p>
      </dgm:t>
    </dgm:pt>
    <dgm:pt modelId="{2D9E836B-E29D-4A26-821F-D9705EDD48D4}" type="sibTrans" cxnId="{4CEB9D83-B9B2-45E5-A1B6-CF9EA196EDD2}">
      <dgm:prSet/>
      <dgm:spPr/>
      <dgm:t>
        <a:bodyPr/>
        <a:lstStyle/>
        <a:p>
          <a:endParaRPr lang="en-US"/>
        </a:p>
      </dgm:t>
    </dgm:pt>
    <dgm:pt modelId="{E14D0580-EC05-43B1-B53F-0A4D5A870892}" type="parTrans" cxnId="{4CEB9D83-B9B2-45E5-A1B6-CF9EA196EDD2}">
      <dgm:prSet/>
      <dgm:spPr/>
      <dgm:t>
        <a:bodyPr/>
        <a:lstStyle/>
        <a:p>
          <a:endParaRPr lang="en-US"/>
        </a:p>
      </dgm:t>
    </dgm:pt>
    <dgm:pt modelId="{638A6CF3-648D-49C3-9997-AEF87E107DD1}">
      <dgm:prSet/>
      <dgm:spPr/>
      <dgm:t>
        <a:bodyPr/>
        <a:lstStyle/>
        <a:p>
          <a:pPr>
            <a:buNone/>
          </a:pPr>
          <a:endParaRPr lang="en-US" dirty="0"/>
        </a:p>
      </dgm:t>
    </dgm:pt>
    <dgm:pt modelId="{884AA629-3D43-4B05-AF98-54978A79E4FE}" type="sibTrans" cxnId="{0044836E-BE0C-46C5-AACA-AD5BD4F0A516}">
      <dgm:prSet/>
      <dgm:spPr/>
      <dgm:t>
        <a:bodyPr/>
        <a:lstStyle/>
        <a:p>
          <a:endParaRPr lang="en-US"/>
        </a:p>
      </dgm:t>
    </dgm:pt>
    <dgm:pt modelId="{F8D8E942-3725-40AF-A380-01F736AD8D12}" type="parTrans" cxnId="{0044836E-BE0C-46C5-AACA-AD5BD4F0A516}">
      <dgm:prSet/>
      <dgm:spPr/>
      <dgm:t>
        <a:bodyPr/>
        <a:lstStyle/>
        <a:p>
          <a:endParaRPr lang="en-US"/>
        </a:p>
      </dgm:t>
    </dgm:pt>
    <dgm:pt modelId="{A193FEC1-B82F-40B2-8448-EA726547DDD3}" type="pres">
      <dgm:prSet presAssocID="{A41D8B48-2B76-4700-AD78-C3D8DC828AEE}" presName="linear" presStyleCnt="0">
        <dgm:presLayoutVars>
          <dgm:animLvl val="lvl"/>
          <dgm:resizeHandles val="exact"/>
        </dgm:presLayoutVars>
      </dgm:prSet>
      <dgm:spPr/>
    </dgm:pt>
    <dgm:pt modelId="{66915E08-03F7-4C6A-88FD-F1C97F300F32}" type="pres">
      <dgm:prSet presAssocID="{E5FA923C-F0EC-49F6-808E-2BFD4D5190F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90CF196-0F72-4587-86C1-BD98FF4C9B04}" type="pres">
      <dgm:prSet presAssocID="{F761D617-E3F6-4E68-8DD7-004E88EF046F}" presName="spacer" presStyleCnt="0"/>
      <dgm:spPr/>
    </dgm:pt>
    <dgm:pt modelId="{6BA56B49-56B8-4B48-944D-75EFFCF10962}" type="pres">
      <dgm:prSet presAssocID="{C0F5EB71-E089-4D6D-A06B-29D193B0D7E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A8586D9-C9DB-459F-B11B-2D38226C8A93}" type="pres">
      <dgm:prSet presAssocID="{0C54DB00-76F6-451E-BE6D-A22E08B5A4E2}" presName="spacer" presStyleCnt="0"/>
      <dgm:spPr/>
    </dgm:pt>
    <dgm:pt modelId="{3063E18F-5287-4560-8B6F-E31C69D19101}" type="pres">
      <dgm:prSet presAssocID="{7BE0C90A-7C85-48BD-9568-8C952313910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4639274-1EE2-486C-A13F-42B6C7B174C9}" type="pres">
      <dgm:prSet presAssocID="{00C3A6F9-8B42-4304-B92F-D312CD3AFCC5}" presName="spacer" presStyleCnt="0"/>
      <dgm:spPr/>
    </dgm:pt>
    <dgm:pt modelId="{7497DD6E-80F0-4562-B841-080BBE708B3D}" type="pres">
      <dgm:prSet presAssocID="{82BC633A-450B-4C79-A5E4-41900ABCAE5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90B2AAB-84CB-4617-B5A4-9313FB2CCCE0}" type="pres">
      <dgm:prSet presAssocID="{82BC633A-450B-4C79-A5E4-41900ABCAE5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E935322-C910-4010-8DE2-24007A69AA8B}" srcId="{A41D8B48-2B76-4700-AD78-C3D8DC828AEE}" destId="{7BE0C90A-7C85-48BD-9568-8C9523139101}" srcOrd="2" destOrd="0" parTransId="{016B3F34-5ABA-40FD-91CD-4A9B18BEEBC2}" sibTransId="{00C3A6F9-8B42-4304-B92F-D312CD3AFCC5}"/>
    <dgm:cxn modelId="{903EAA24-D476-4EF9-9D7B-CA422EEC3F02}" type="presOf" srcId="{638A6CF3-648D-49C3-9997-AEF87E107DD1}" destId="{290B2AAB-84CB-4617-B5A4-9313FB2CCCE0}" srcOrd="0" destOrd="0" presId="urn:microsoft.com/office/officeart/2005/8/layout/vList2"/>
    <dgm:cxn modelId="{D9F36733-4896-4356-BB6C-110BE80C2A14}" type="presOf" srcId="{E5FA923C-F0EC-49F6-808E-2BFD4D5190F3}" destId="{66915E08-03F7-4C6A-88FD-F1C97F300F32}" srcOrd="0" destOrd="0" presId="urn:microsoft.com/office/officeart/2005/8/layout/vList2"/>
    <dgm:cxn modelId="{EDF3E73B-6594-4110-B6B3-7FE4E0089D37}" type="presOf" srcId="{A41D8B48-2B76-4700-AD78-C3D8DC828AEE}" destId="{A193FEC1-B82F-40B2-8448-EA726547DDD3}" srcOrd="0" destOrd="0" presId="urn:microsoft.com/office/officeart/2005/8/layout/vList2"/>
    <dgm:cxn modelId="{64B11763-0C4D-4B60-ADC6-542EF5237248}" type="presOf" srcId="{82BC633A-450B-4C79-A5E4-41900ABCAE5E}" destId="{7497DD6E-80F0-4562-B841-080BBE708B3D}" srcOrd="0" destOrd="0" presId="urn:microsoft.com/office/officeart/2005/8/layout/vList2"/>
    <dgm:cxn modelId="{0044836E-BE0C-46C5-AACA-AD5BD4F0A516}" srcId="{82BC633A-450B-4C79-A5E4-41900ABCAE5E}" destId="{638A6CF3-648D-49C3-9997-AEF87E107DD1}" srcOrd="0" destOrd="0" parTransId="{F8D8E942-3725-40AF-A380-01F736AD8D12}" sibTransId="{884AA629-3D43-4B05-AF98-54978A79E4FE}"/>
    <dgm:cxn modelId="{4CEB9D83-B9B2-45E5-A1B6-CF9EA196EDD2}" srcId="{A41D8B48-2B76-4700-AD78-C3D8DC828AEE}" destId="{82BC633A-450B-4C79-A5E4-41900ABCAE5E}" srcOrd="3" destOrd="0" parTransId="{E14D0580-EC05-43B1-B53F-0A4D5A870892}" sibTransId="{2D9E836B-E29D-4A26-821F-D9705EDD48D4}"/>
    <dgm:cxn modelId="{1099E2AC-C546-4028-AF3E-9E670E830117}" srcId="{A41D8B48-2B76-4700-AD78-C3D8DC828AEE}" destId="{E5FA923C-F0EC-49F6-808E-2BFD4D5190F3}" srcOrd="0" destOrd="0" parTransId="{F580C4CC-FB76-4B8F-827F-42653DE95722}" sibTransId="{F761D617-E3F6-4E68-8DD7-004E88EF046F}"/>
    <dgm:cxn modelId="{778AEACF-32C9-4676-BD79-1AB31D7BC465}" type="presOf" srcId="{7BE0C90A-7C85-48BD-9568-8C9523139101}" destId="{3063E18F-5287-4560-8B6F-E31C69D19101}" srcOrd="0" destOrd="0" presId="urn:microsoft.com/office/officeart/2005/8/layout/vList2"/>
    <dgm:cxn modelId="{9EB541DB-600A-4AC7-9C77-AEF05B25A213}" srcId="{A41D8B48-2B76-4700-AD78-C3D8DC828AEE}" destId="{C0F5EB71-E089-4D6D-A06B-29D193B0D7E2}" srcOrd="1" destOrd="0" parTransId="{B8A5F206-5D6D-4E13-B6F1-9D075537A10C}" sibTransId="{0C54DB00-76F6-451E-BE6D-A22E08B5A4E2}"/>
    <dgm:cxn modelId="{20E5CDDE-F10F-4792-AB87-D3ECE7687AAC}" type="presOf" srcId="{C0F5EB71-E089-4D6D-A06B-29D193B0D7E2}" destId="{6BA56B49-56B8-4B48-944D-75EFFCF10962}" srcOrd="0" destOrd="0" presId="urn:microsoft.com/office/officeart/2005/8/layout/vList2"/>
    <dgm:cxn modelId="{51511404-A2DD-45D3-A723-8FE98BB5CE08}" type="presParOf" srcId="{A193FEC1-B82F-40B2-8448-EA726547DDD3}" destId="{66915E08-03F7-4C6A-88FD-F1C97F300F32}" srcOrd="0" destOrd="0" presId="urn:microsoft.com/office/officeart/2005/8/layout/vList2"/>
    <dgm:cxn modelId="{248B1B84-8E1B-45C2-A790-31EC79C61434}" type="presParOf" srcId="{A193FEC1-B82F-40B2-8448-EA726547DDD3}" destId="{E90CF196-0F72-4587-86C1-BD98FF4C9B04}" srcOrd="1" destOrd="0" presId="urn:microsoft.com/office/officeart/2005/8/layout/vList2"/>
    <dgm:cxn modelId="{F4D52C2B-4067-490D-B29A-5F5340C5B05B}" type="presParOf" srcId="{A193FEC1-B82F-40B2-8448-EA726547DDD3}" destId="{6BA56B49-56B8-4B48-944D-75EFFCF10962}" srcOrd="2" destOrd="0" presId="urn:microsoft.com/office/officeart/2005/8/layout/vList2"/>
    <dgm:cxn modelId="{085961E1-2FD8-41D5-BB1C-79925E997B3D}" type="presParOf" srcId="{A193FEC1-B82F-40B2-8448-EA726547DDD3}" destId="{0A8586D9-C9DB-459F-B11B-2D38226C8A93}" srcOrd="3" destOrd="0" presId="urn:microsoft.com/office/officeart/2005/8/layout/vList2"/>
    <dgm:cxn modelId="{946C597E-B0EB-4BD5-A1B1-0B32B8EB9425}" type="presParOf" srcId="{A193FEC1-B82F-40B2-8448-EA726547DDD3}" destId="{3063E18F-5287-4560-8B6F-E31C69D19101}" srcOrd="4" destOrd="0" presId="urn:microsoft.com/office/officeart/2005/8/layout/vList2"/>
    <dgm:cxn modelId="{E61AC041-E17D-4EE5-A467-264C469EADF4}" type="presParOf" srcId="{A193FEC1-B82F-40B2-8448-EA726547DDD3}" destId="{04639274-1EE2-486C-A13F-42B6C7B174C9}" srcOrd="5" destOrd="0" presId="urn:microsoft.com/office/officeart/2005/8/layout/vList2"/>
    <dgm:cxn modelId="{45A19AD6-74F9-48DA-B12A-82AE6EEA9D63}" type="presParOf" srcId="{A193FEC1-B82F-40B2-8448-EA726547DDD3}" destId="{7497DD6E-80F0-4562-B841-080BBE708B3D}" srcOrd="6" destOrd="0" presId="urn:microsoft.com/office/officeart/2005/8/layout/vList2"/>
    <dgm:cxn modelId="{C927F5D0-AE67-4510-A3C6-5F0DC867EF49}" type="presParOf" srcId="{A193FEC1-B82F-40B2-8448-EA726547DDD3}" destId="{290B2AAB-84CB-4617-B5A4-9313FB2CCCE0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0DFEB3-B6F2-45AB-9E3E-C4B9AD71FB4A}" type="doc">
      <dgm:prSet loTypeId="urn:microsoft.com/office/officeart/2005/8/layout/orgChart1" loCatId="hierarchy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71DA00F5-4A3F-4E91-9DD6-9EF20B4B063D}">
      <dgm:prSet phldrT="[Text]"/>
      <dgm:spPr/>
      <dgm:t>
        <a:bodyPr/>
        <a:lstStyle/>
        <a:p>
          <a:r>
            <a:rPr lang="en-US" i="1" dirty="0">
              <a:solidFill>
                <a:schemeClr val="bg1"/>
              </a:solidFill>
              <a:latin typeface="Glegoo" pitchFamily="2" charset="77"/>
              <a:cs typeface="Glegoo" pitchFamily="2" charset="77"/>
            </a:rPr>
            <a:t>Which road is best for you?</a:t>
          </a:r>
          <a:endParaRPr lang="en-US" dirty="0"/>
        </a:p>
      </dgm:t>
    </dgm:pt>
    <dgm:pt modelId="{36C7E4F4-53D5-454D-BAD7-8F08E8E583B7}" type="parTrans" cxnId="{F0CC654C-5354-49E5-88BD-3191D63D4E9C}">
      <dgm:prSet/>
      <dgm:spPr/>
      <dgm:t>
        <a:bodyPr/>
        <a:lstStyle/>
        <a:p>
          <a:endParaRPr lang="en-US"/>
        </a:p>
      </dgm:t>
    </dgm:pt>
    <dgm:pt modelId="{BC058567-3584-44A0-980C-B6AA9993D4CD}" type="sibTrans" cxnId="{F0CC654C-5354-49E5-88BD-3191D63D4E9C}">
      <dgm:prSet/>
      <dgm:spPr/>
      <dgm:t>
        <a:bodyPr/>
        <a:lstStyle/>
        <a:p>
          <a:endParaRPr lang="en-US"/>
        </a:p>
      </dgm:t>
    </dgm:pt>
    <dgm:pt modelId="{6496AC59-99FF-4A44-A317-7F408D025116}">
      <dgm:prSet phldrT="[Text]"/>
      <dgm:spPr/>
      <dgm:t>
        <a:bodyPr/>
        <a:lstStyle/>
        <a:p>
          <a:r>
            <a:rPr lang="en-US" dirty="0"/>
            <a:t>Original Medicare</a:t>
          </a:r>
        </a:p>
      </dgm:t>
    </dgm:pt>
    <dgm:pt modelId="{01742148-A0C6-4CB6-8F58-E478FE73087E}" type="parTrans" cxnId="{7EE34311-C93B-42B8-9D08-48B8A2BCA01E}">
      <dgm:prSet/>
      <dgm:spPr/>
      <dgm:t>
        <a:bodyPr/>
        <a:lstStyle/>
        <a:p>
          <a:endParaRPr lang="en-US"/>
        </a:p>
      </dgm:t>
    </dgm:pt>
    <dgm:pt modelId="{901106EC-9AD4-49CE-B727-9A9AB42ABDC5}" type="sibTrans" cxnId="{7EE34311-C93B-42B8-9D08-48B8A2BCA01E}">
      <dgm:prSet/>
      <dgm:spPr/>
      <dgm:t>
        <a:bodyPr/>
        <a:lstStyle/>
        <a:p>
          <a:endParaRPr lang="en-US"/>
        </a:p>
      </dgm:t>
    </dgm:pt>
    <dgm:pt modelId="{2874A9BE-7BCF-4565-B190-7AC66586115E}">
      <dgm:prSet phldrT="[Text]"/>
      <dgm:spPr/>
      <dgm:t>
        <a:bodyPr/>
        <a:lstStyle/>
        <a:p>
          <a:r>
            <a:rPr lang="en-US" dirty="0"/>
            <a:t>Medicare Advantage </a:t>
          </a:r>
          <a:br>
            <a:rPr lang="en-US" dirty="0"/>
          </a:br>
          <a:r>
            <a:rPr lang="en-US" dirty="0"/>
            <a:t>Health Plans</a:t>
          </a:r>
        </a:p>
      </dgm:t>
    </dgm:pt>
    <dgm:pt modelId="{1DF37051-66AD-4056-9582-93F551D9DDCA}" type="parTrans" cxnId="{A213B772-279E-4232-AEE4-1156AA765773}">
      <dgm:prSet/>
      <dgm:spPr/>
      <dgm:t>
        <a:bodyPr/>
        <a:lstStyle/>
        <a:p>
          <a:endParaRPr lang="en-US"/>
        </a:p>
      </dgm:t>
    </dgm:pt>
    <dgm:pt modelId="{9F9F77EE-68FB-40FC-8FCE-24D1944392F3}" type="sibTrans" cxnId="{A213B772-279E-4232-AEE4-1156AA765773}">
      <dgm:prSet/>
      <dgm:spPr/>
      <dgm:t>
        <a:bodyPr/>
        <a:lstStyle/>
        <a:p>
          <a:endParaRPr lang="en-US"/>
        </a:p>
      </dgm:t>
    </dgm:pt>
    <dgm:pt modelId="{3C22F2B4-A7D5-47BB-8EFD-71BCDBBCFF87}">
      <dgm:prSet/>
      <dgm:spPr/>
      <dgm:t>
        <a:bodyPr/>
        <a:lstStyle/>
        <a:p>
          <a:r>
            <a:rPr lang="en-US" dirty="0"/>
            <a:t>Decide if You Want Rx Coverage</a:t>
          </a:r>
        </a:p>
      </dgm:t>
    </dgm:pt>
    <dgm:pt modelId="{D31737FE-BE20-4932-B6CA-433D37F5E4A7}" type="parTrans" cxnId="{77ABD43D-52E4-4C40-AE05-E9D593A05069}">
      <dgm:prSet/>
      <dgm:spPr/>
      <dgm:t>
        <a:bodyPr/>
        <a:lstStyle/>
        <a:p>
          <a:endParaRPr lang="en-US"/>
        </a:p>
      </dgm:t>
    </dgm:pt>
    <dgm:pt modelId="{1AE6FD90-5D15-4509-996B-6341A98F04FC}" type="sibTrans" cxnId="{77ABD43D-52E4-4C40-AE05-E9D593A05069}">
      <dgm:prSet/>
      <dgm:spPr/>
      <dgm:t>
        <a:bodyPr/>
        <a:lstStyle/>
        <a:p>
          <a:endParaRPr lang="en-US"/>
        </a:p>
      </dgm:t>
    </dgm:pt>
    <dgm:pt modelId="{8C7C7EE1-4341-4D03-975D-B3E668FD3912}">
      <dgm:prSet/>
      <dgm:spPr/>
      <dgm:t>
        <a:bodyPr/>
        <a:lstStyle/>
        <a:p>
          <a:r>
            <a:rPr lang="en-US" dirty="0"/>
            <a:t>Decide if You Want Rx Coverage</a:t>
          </a:r>
        </a:p>
      </dgm:t>
    </dgm:pt>
    <dgm:pt modelId="{0DBD749E-11AA-4B4F-9407-23EEA7E5FC4D}" type="parTrans" cxnId="{FA44751F-86B0-432D-8C18-C66DE9EF725B}">
      <dgm:prSet/>
      <dgm:spPr/>
      <dgm:t>
        <a:bodyPr/>
        <a:lstStyle/>
        <a:p>
          <a:endParaRPr lang="en-US"/>
        </a:p>
      </dgm:t>
    </dgm:pt>
    <dgm:pt modelId="{57B27E7D-7A7A-4E26-A4E8-E97FE5F8F7ED}" type="sibTrans" cxnId="{FA44751F-86B0-432D-8C18-C66DE9EF725B}">
      <dgm:prSet/>
      <dgm:spPr/>
      <dgm:t>
        <a:bodyPr/>
        <a:lstStyle/>
        <a:p>
          <a:endParaRPr lang="en-US"/>
        </a:p>
      </dgm:t>
    </dgm:pt>
    <dgm:pt modelId="{B6BD0ECA-EEB2-439C-AD65-78E34A187949}">
      <dgm:prSet/>
      <dgm:spPr/>
      <dgm:t>
        <a:bodyPr/>
        <a:lstStyle/>
        <a:p>
          <a:r>
            <a:rPr lang="en-US" dirty="0"/>
            <a:t>Decide if You Want Medigap</a:t>
          </a:r>
        </a:p>
      </dgm:t>
    </dgm:pt>
    <dgm:pt modelId="{5B035F34-D060-48F1-A0F0-D49DD6827BFF}" type="parTrans" cxnId="{0710A2BA-FDFD-439A-82C3-3551B8838860}">
      <dgm:prSet/>
      <dgm:spPr/>
      <dgm:t>
        <a:bodyPr/>
        <a:lstStyle/>
        <a:p>
          <a:endParaRPr lang="en-US"/>
        </a:p>
      </dgm:t>
    </dgm:pt>
    <dgm:pt modelId="{D791A1DF-6230-45AF-A743-0E3318E9581E}" type="sibTrans" cxnId="{0710A2BA-FDFD-439A-82C3-3551B8838860}">
      <dgm:prSet/>
      <dgm:spPr/>
      <dgm:t>
        <a:bodyPr/>
        <a:lstStyle/>
        <a:p>
          <a:endParaRPr lang="en-US"/>
        </a:p>
      </dgm:t>
    </dgm:pt>
    <dgm:pt modelId="{FEAA44E4-1BC0-4B5E-9F12-61A501D8DA21}" type="pres">
      <dgm:prSet presAssocID="{250DFEB3-B6F2-45AB-9E3E-C4B9AD71FB4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3C89ED5-8B77-4189-9709-3D9A1A5E7718}" type="pres">
      <dgm:prSet presAssocID="{71DA00F5-4A3F-4E91-9DD6-9EF20B4B063D}" presName="hierRoot1" presStyleCnt="0">
        <dgm:presLayoutVars>
          <dgm:hierBranch val="init"/>
        </dgm:presLayoutVars>
      </dgm:prSet>
      <dgm:spPr/>
    </dgm:pt>
    <dgm:pt modelId="{4FB92835-CE26-4A8A-8A92-358F6CC9B7B5}" type="pres">
      <dgm:prSet presAssocID="{71DA00F5-4A3F-4E91-9DD6-9EF20B4B063D}" presName="rootComposite1" presStyleCnt="0"/>
      <dgm:spPr/>
    </dgm:pt>
    <dgm:pt modelId="{7BF8F62F-E800-48D1-A402-B0051C328A75}" type="pres">
      <dgm:prSet presAssocID="{71DA00F5-4A3F-4E91-9DD6-9EF20B4B063D}" presName="rootText1" presStyleLbl="node0" presStyleIdx="0" presStyleCnt="1">
        <dgm:presLayoutVars>
          <dgm:chPref val="3"/>
        </dgm:presLayoutVars>
      </dgm:prSet>
      <dgm:spPr/>
    </dgm:pt>
    <dgm:pt modelId="{19E55A48-745B-4163-BE1C-53D13DA9F4F1}" type="pres">
      <dgm:prSet presAssocID="{71DA00F5-4A3F-4E91-9DD6-9EF20B4B063D}" presName="rootConnector1" presStyleLbl="node1" presStyleIdx="0" presStyleCnt="0"/>
      <dgm:spPr/>
    </dgm:pt>
    <dgm:pt modelId="{71881210-ACFD-47B5-A856-D57A620FEB73}" type="pres">
      <dgm:prSet presAssocID="{71DA00F5-4A3F-4E91-9DD6-9EF20B4B063D}" presName="hierChild2" presStyleCnt="0"/>
      <dgm:spPr/>
    </dgm:pt>
    <dgm:pt modelId="{7EAB831E-D67E-4770-AA69-22B2A5CDDA98}" type="pres">
      <dgm:prSet presAssocID="{01742148-A0C6-4CB6-8F58-E478FE73087E}" presName="Name37" presStyleLbl="parChTrans1D2" presStyleIdx="0" presStyleCnt="2"/>
      <dgm:spPr/>
    </dgm:pt>
    <dgm:pt modelId="{CB6B185F-6117-4C94-84FB-51A47DC9824E}" type="pres">
      <dgm:prSet presAssocID="{6496AC59-99FF-4A44-A317-7F408D025116}" presName="hierRoot2" presStyleCnt="0">
        <dgm:presLayoutVars>
          <dgm:hierBranch val="init"/>
        </dgm:presLayoutVars>
      </dgm:prSet>
      <dgm:spPr/>
    </dgm:pt>
    <dgm:pt modelId="{592F6E3E-E0C8-4A22-822B-1D926D391FC7}" type="pres">
      <dgm:prSet presAssocID="{6496AC59-99FF-4A44-A317-7F408D025116}" presName="rootComposite" presStyleCnt="0"/>
      <dgm:spPr/>
    </dgm:pt>
    <dgm:pt modelId="{0D1FAD3F-4C1B-463A-A989-D4AEABB34202}" type="pres">
      <dgm:prSet presAssocID="{6496AC59-99FF-4A44-A317-7F408D025116}" presName="rootText" presStyleLbl="node2" presStyleIdx="0" presStyleCnt="2">
        <dgm:presLayoutVars>
          <dgm:chPref val="3"/>
        </dgm:presLayoutVars>
      </dgm:prSet>
      <dgm:spPr/>
    </dgm:pt>
    <dgm:pt modelId="{2356ED3A-8080-4F82-8185-4FBE407E7D81}" type="pres">
      <dgm:prSet presAssocID="{6496AC59-99FF-4A44-A317-7F408D025116}" presName="rootConnector" presStyleLbl="node2" presStyleIdx="0" presStyleCnt="2"/>
      <dgm:spPr/>
    </dgm:pt>
    <dgm:pt modelId="{FF5A89ED-2F0A-4FAA-8D69-3974A5B6A96B}" type="pres">
      <dgm:prSet presAssocID="{6496AC59-99FF-4A44-A317-7F408D025116}" presName="hierChild4" presStyleCnt="0"/>
      <dgm:spPr/>
    </dgm:pt>
    <dgm:pt modelId="{AAE62B0A-19A2-4793-89D9-ABD865E00A26}" type="pres">
      <dgm:prSet presAssocID="{D31737FE-BE20-4932-B6CA-433D37F5E4A7}" presName="Name37" presStyleLbl="parChTrans1D3" presStyleIdx="0" presStyleCnt="2"/>
      <dgm:spPr/>
    </dgm:pt>
    <dgm:pt modelId="{86D56031-8DE4-455C-9446-D4133AE995F4}" type="pres">
      <dgm:prSet presAssocID="{3C22F2B4-A7D5-47BB-8EFD-71BCDBBCFF87}" presName="hierRoot2" presStyleCnt="0">
        <dgm:presLayoutVars>
          <dgm:hierBranch val="init"/>
        </dgm:presLayoutVars>
      </dgm:prSet>
      <dgm:spPr/>
    </dgm:pt>
    <dgm:pt modelId="{052304A6-9499-4026-B1DE-1B478C0885B9}" type="pres">
      <dgm:prSet presAssocID="{3C22F2B4-A7D5-47BB-8EFD-71BCDBBCFF87}" presName="rootComposite" presStyleCnt="0"/>
      <dgm:spPr/>
    </dgm:pt>
    <dgm:pt modelId="{30F36310-004D-4907-BA32-970D3B56D15C}" type="pres">
      <dgm:prSet presAssocID="{3C22F2B4-A7D5-47BB-8EFD-71BCDBBCFF87}" presName="rootText" presStyleLbl="node3" presStyleIdx="0" presStyleCnt="2">
        <dgm:presLayoutVars>
          <dgm:chPref val="3"/>
        </dgm:presLayoutVars>
      </dgm:prSet>
      <dgm:spPr/>
    </dgm:pt>
    <dgm:pt modelId="{0029A945-D35F-4CEA-96F5-6F3AA901F957}" type="pres">
      <dgm:prSet presAssocID="{3C22F2B4-A7D5-47BB-8EFD-71BCDBBCFF87}" presName="rootConnector" presStyleLbl="node3" presStyleIdx="0" presStyleCnt="2"/>
      <dgm:spPr/>
    </dgm:pt>
    <dgm:pt modelId="{63C97BE8-381D-4323-8C79-B819F144D490}" type="pres">
      <dgm:prSet presAssocID="{3C22F2B4-A7D5-47BB-8EFD-71BCDBBCFF87}" presName="hierChild4" presStyleCnt="0"/>
      <dgm:spPr/>
    </dgm:pt>
    <dgm:pt modelId="{C470ADA3-D5B1-46A0-8D75-1F8D6C59E952}" type="pres">
      <dgm:prSet presAssocID="{5B035F34-D060-48F1-A0F0-D49DD6827BFF}" presName="Name37" presStyleLbl="parChTrans1D4" presStyleIdx="0" presStyleCnt="1"/>
      <dgm:spPr/>
    </dgm:pt>
    <dgm:pt modelId="{16017B9D-9EF3-4627-843A-4F4B12CB9ADB}" type="pres">
      <dgm:prSet presAssocID="{B6BD0ECA-EEB2-439C-AD65-78E34A187949}" presName="hierRoot2" presStyleCnt="0">
        <dgm:presLayoutVars>
          <dgm:hierBranch val="init"/>
        </dgm:presLayoutVars>
      </dgm:prSet>
      <dgm:spPr/>
    </dgm:pt>
    <dgm:pt modelId="{36E7B1B7-80FB-4C6A-9673-44E15313F65C}" type="pres">
      <dgm:prSet presAssocID="{B6BD0ECA-EEB2-439C-AD65-78E34A187949}" presName="rootComposite" presStyleCnt="0"/>
      <dgm:spPr/>
    </dgm:pt>
    <dgm:pt modelId="{2B47A6D4-E207-46EA-81ED-368C423495D8}" type="pres">
      <dgm:prSet presAssocID="{B6BD0ECA-EEB2-439C-AD65-78E34A187949}" presName="rootText" presStyleLbl="node4" presStyleIdx="0" presStyleCnt="1">
        <dgm:presLayoutVars>
          <dgm:chPref val="3"/>
        </dgm:presLayoutVars>
      </dgm:prSet>
      <dgm:spPr/>
    </dgm:pt>
    <dgm:pt modelId="{6238C861-65C7-47C8-A4BD-61B55049F3C1}" type="pres">
      <dgm:prSet presAssocID="{B6BD0ECA-EEB2-439C-AD65-78E34A187949}" presName="rootConnector" presStyleLbl="node4" presStyleIdx="0" presStyleCnt="1"/>
      <dgm:spPr/>
    </dgm:pt>
    <dgm:pt modelId="{DBEA8263-C44B-431C-9934-DCE8AD72E492}" type="pres">
      <dgm:prSet presAssocID="{B6BD0ECA-EEB2-439C-AD65-78E34A187949}" presName="hierChild4" presStyleCnt="0"/>
      <dgm:spPr/>
    </dgm:pt>
    <dgm:pt modelId="{151F1909-4E5C-4193-B53D-A677725EE24E}" type="pres">
      <dgm:prSet presAssocID="{B6BD0ECA-EEB2-439C-AD65-78E34A187949}" presName="hierChild5" presStyleCnt="0"/>
      <dgm:spPr/>
    </dgm:pt>
    <dgm:pt modelId="{87488E81-DFEB-4C4C-B4AF-308BDD8EC31C}" type="pres">
      <dgm:prSet presAssocID="{3C22F2B4-A7D5-47BB-8EFD-71BCDBBCFF87}" presName="hierChild5" presStyleCnt="0"/>
      <dgm:spPr/>
    </dgm:pt>
    <dgm:pt modelId="{E4D77A31-A331-4A70-8841-17C0DBF46032}" type="pres">
      <dgm:prSet presAssocID="{6496AC59-99FF-4A44-A317-7F408D025116}" presName="hierChild5" presStyleCnt="0"/>
      <dgm:spPr/>
    </dgm:pt>
    <dgm:pt modelId="{86E1A671-C7C1-48CE-9EA4-768B3236E2AB}" type="pres">
      <dgm:prSet presAssocID="{1DF37051-66AD-4056-9582-93F551D9DDCA}" presName="Name37" presStyleLbl="parChTrans1D2" presStyleIdx="1" presStyleCnt="2"/>
      <dgm:spPr/>
    </dgm:pt>
    <dgm:pt modelId="{70E00769-8410-4258-AB89-0546F62DA98C}" type="pres">
      <dgm:prSet presAssocID="{2874A9BE-7BCF-4565-B190-7AC66586115E}" presName="hierRoot2" presStyleCnt="0">
        <dgm:presLayoutVars>
          <dgm:hierBranch val="init"/>
        </dgm:presLayoutVars>
      </dgm:prSet>
      <dgm:spPr/>
    </dgm:pt>
    <dgm:pt modelId="{43619768-CC3A-4014-99E8-6DF74A7DA776}" type="pres">
      <dgm:prSet presAssocID="{2874A9BE-7BCF-4565-B190-7AC66586115E}" presName="rootComposite" presStyleCnt="0"/>
      <dgm:spPr/>
    </dgm:pt>
    <dgm:pt modelId="{AD748313-88DB-478A-AD18-FC12A219634D}" type="pres">
      <dgm:prSet presAssocID="{2874A9BE-7BCF-4565-B190-7AC66586115E}" presName="rootText" presStyleLbl="node2" presStyleIdx="1" presStyleCnt="2">
        <dgm:presLayoutVars>
          <dgm:chPref val="3"/>
        </dgm:presLayoutVars>
      </dgm:prSet>
      <dgm:spPr/>
    </dgm:pt>
    <dgm:pt modelId="{24C927B7-A3EF-4B18-84AD-8EAD663FBAF8}" type="pres">
      <dgm:prSet presAssocID="{2874A9BE-7BCF-4565-B190-7AC66586115E}" presName="rootConnector" presStyleLbl="node2" presStyleIdx="1" presStyleCnt="2"/>
      <dgm:spPr/>
    </dgm:pt>
    <dgm:pt modelId="{04BEA0CC-E838-479F-A83F-ECCDEDCD7B64}" type="pres">
      <dgm:prSet presAssocID="{2874A9BE-7BCF-4565-B190-7AC66586115E}" presName="hierChild4" presStyleCnt="0"/>
      <dgm:spPr/>
    </dgm:pt>
    <dgm:pt modelId="{D8EB3327-10C8-4454-AE2D-C6B32B1257CF}" type="pres">
      <dgm:prSet presAssocID="{0DBD749E-11AA-4B4F-9407-23EEA7E5FC4D}" presName="Name37" presStyleLbl="parChTrans1D3" presStyleIdx="1" presStyleCnt="2"/>
      <dgm:spPr/>
    </dgm:pt>
    <dgm:pt modelId="{3FAD319F-087F-4BA9-844D-B800ACD8FB7F}" type="pres">
      <dgm:prSet presAssocID="{8C7C7EE1-4341-4D03-975D-B3E668FD3912}" presName="hierRoot2" presStyleCnt="0">
        <dgm:presLayoutVars>
          <dgm:hierBranch val="init"/>
        </dgm:presLayoutVars>
      </dgm:prSet>
      <dgm:spPr/>
    </dgm:pt>
    <dgm:pt modelId="{457532A0-4401-4EAE-9E53-AE4B55489463}" type="pres">
      <dgm:prSet presAssocID="{8C7C7EE1-4341-4D03-975D-B3E668FD3912}" presName="rootComposite" presStyleCnt="0"/>
      <dgm:spPr/>
    </dgm:pt>
    <dgm:pt modelId="{FC2B2F8D-2001-4285-BEA7-E602A9A3CCDD}" type="pres">
      <dgm:prSet presAssocID="{8C7C7EE1-4341-4D03-975D-B3E668FD3912}" presName="rootText" presStyleLbl="node3" presStyleIdx="1" presStyleCnt="2">
        <dgm:presLayoutVars>
          <dgm:chPref val="3"/>
        </dgm:presLayoutVars>
      </dgm:prSet>
      <dgm:spPr/>
    </dgm:pt>
    <dgm:pt modelId="{DC59DE0E-8850-4BDF-9688-93CBDB022669}" type="pres">
      <dgm:prSet presAssocID="{8C7C7EE1-4341-4D03-975D-B3E668FD3912}" presName="rootConnector" presStyleLbl="node3" presStyleIdx="1" presStyleCnt="2"/>
      <dgm:spPr/>
    </dgm:pt>
    <dgm:pt modelId="{E2A1C048-FD74-44B3-B24D-AEA6EF90F1C1}" type="pres">
      <dgm:prSet presAssocID="{8C7C7EE1-4341-4D03-975D-B3E668FD3912}" presName="hierChild4" presStyleCnt="0"/>
      <dgm:spPr/>
    </dgm:pt>
    <dgm:pt modelId="{7A606070-02AF-4D03-A568-231FCE64FC3F}" type="pres">
      <dgm:prSet presAssocID="{8C7C7EE1-4341-4D03-975D-B3E668FD3912}" presName="hierChild5" presStyleCnt="0"/>
      <dgm:spPr/>
    </dgm:pt>
    <dgm:pt modelId="{0514DA2B-0ADC-4A2D-B594-069C0B1B3C04}" type="pres">
      <dgm:prSet presAssocID="{2874A9BE-7BCF-4565-B190-7AC66586115E}" presName="hierChild5" presStyleCnt="0"/>
      <dgm:spPr/>
    </dgm:pt>
    <dgm:pt modelId="{C7FD617C-49C0-466F-94B2-849B5EE60B38}" type="pres">
      <dgm:prSet presAssocID="{71DA00F5-4A3F-4E91-9DD6-9EF20B4B063D}" presName="hierChild3" presStyleCnt="0"/>
      <dgm:spPr/>
    </dgm:pt>
  </dgm:ptLst>
  <dgm:cxnLst>
    <dgm:cxn modelId="{7EE34311-C93B-42B8-9D08-48B8A2BCA01E}" srcId="{71DA00F5-4A3F-4E91-9DD6-9EF20B4B063D}" destId="{6496AC59-99FF-4A44-A317-7F408D025116}" srcOrd="0" destOrd="0" parTransId="{01742148-A0C6-4CB6-8F58-E478FE73087E}" sibTransId="{901106EC-9AD4-49CE-B727-9A9AB42ABDC5}"/>
    <dgm:cxn modelId="{A6C7C815-AA72-49C0-99EE-E397BE93CF85}" type="presOf" srcId="{D31737FE-BE20-4932-B6CA-433D37F5E4A7}" destId="{AAE62B0A-19A2-4793-89D9-ABD865E00A26}" srcOrd="0" destOrd="0" presId="urn:microsoft.com/office/officeart/2005/8/layout/orgChart1"/>
    <dgm:cxn modelId="{FA44751F-86B0-432D-8C18-C66DE9EF725B}" srcId="{2874A9BE-7BCF-4565-B190-7AC66586115E}" destId="{8C7C7EE1-4341-4D03-975D-B3E668FD3912}" srcOrd="0" destOrd="0" parTransId="{0DBD749E-11AA-4B4F-9407-23EEA7E5FC4D}" sibTransId="{57B27E7D-7A7A-4E26-A4E8-E97FE5F8F7ED}"/>
    <dgm:cxn modelId="{E5866B25-40DB-4340-95C1-055D9BB50034}" type="presOf" srcId="{0DBD749E-11AA-4B4F-9407-23EEA7E5FC4D}" destId="{D8EB3327-10C8-4454-AE2D-C6B32B1257CF}" srcOrd="0" destOrd="0" presId="urn:microsoft.com/office/officeart/2005/8/layout/orgChart1"/>
    <dgm:cxn modelId="{9C6B272A-7A19-4190-B3F9-2C19CA4E4241}" type="presOf" srcId="{B6BD0ECA-EEB2-439C-AD65-78E34A187949}" destId="{2B47A6D4-E207-46EA-81ED-368C423495D8}" srcOrd="0" destOrd="0" presId="urn:microsoft.com/office/officeart/2005/8/layout/orgChart1"/>
    <dgm:cxn modelId="{559EA73C-C9A7-4F6B-B2DF-580E6208F2F4}" type="presOf" srcId="{6496AC59-99FF-4A44-A317-7F408D025116}" destId="{2356ED3A-8080-4F82-8185-4FBE407E7D81}" srcOrd="1" destOrd="0" presId="urn:microsoft.com/office/officeart/2005/8/layout/orgChart1"/>
    <dgm:cxn modelId="{F1D7EC3C-0F9F-4AE6-AB07-CB7B8346B8F8}" type="presOf" srcId="{250DFEB3-B6F2-45AB-9E3E-C4B9AD71FB4A}" destId="{FEAA44E4-1BC0-4B5E-9F12-61A501D8DA21}" srcOrd="0" destOrd="0" presId="urn:microsoft.com/office/officeart/2005/8/layout/orgChart1"/>
    <dgm:cxn modelId="{77ABD43D-52E4-4C40-AE05-E9D593A05069}" srcId="{6496AC59-99FF-4A44-A317-7F408D025116}" destId="{3C22F2B4-A7D5-47BB-8EFD-71BCDBBCFF87}" srcOrd="0" destOrd="0" parTransId="{D31737FE-BE20-4932-B6CA-433D37F5E4A7}" sibTransId="{1AE6FD90-5D15-4509-996B-6341A98F04FC}"/>
    <dgm:cxn modelId="{F0CC654C-5354-49E5-88BD-3191D63D4E9C}" srcId="{250DFEB3-B6F2-45AB-9E3E-C4B9AD71FB4A}" destId="{71DA00F5-4A3F-4E91-9DD6-9EF20B4B063D}" srcOrd="0" destOrd="0" parTransId="{36C7E4F4-53D5-454D-BAD7-8F08E8E583B7}" sibTransId="{BC058567-3584-44A0-980C-B6AA9993D4CD}"/>
    <dgm:cxn modelId="{A2BE8F6C-2EF4-48FC-89F4-FE0319E928DA}" type="presOf" srcId="{B6BD0ECA-EEB2-439C-AD65-78E34A187949}" destId="{6238C861-65C7-47C8-A4BD-61B55049F3C1}" srcOrd="1" destOrd="0" presId="urn:microsoft.com/office/officeart/2005/8/layout/orgChart1"/>
    <dgm:cxn modelId="{CEF01971-0D14-4EDA-ADF9-84EEEFC8B264}" type="presOf" srcId="{1DF37051-66AD-4056-9582-93F551D9DDCA}" destId="{86E1A671-C7C1-48CE-9EA4-768B3236E2AB}" srcOrd="0" destOrd="0" presId="urn:microsoft.com/office/officeart/2005/8/layout/orgChart1"/>
    <dgm:cxn modelId="{A213B772-279E-4232-AEE4-1156AA765773}" srcId="{71DA00F5-4A3F-4E91-9DD6-9EF20B4B063D}" destId="{2874A9BE-7BCF-4565-B190-7AC66586115E}" srcOrd="1" destOrd="0" parTransId="{1DF37051-66AD-4056-9582-93F551D9DDCA}" sibTransId="{9F9F77EE-68FB-40FC-8FCE-24D1944392F3}"/>
    <dgm:cxn modelId="{7ED60E75-5249-4DC5-A8E5-479528EC7737}" type="presOf" srcId="{8C7C7EE1-4341-4D03-975D-B3E668FD3912}" destId="{FC2B2F8D-2001-4285-BEA7-E602A9A3CCDD}" srcOrd="0" destOrd="0" presId="urn:microsoft.com/office/officeart/2005/8/layout/orgChart1"/>
    <dgm:cxn modelId="{C8C1A280-0835-4278-8F02-B710825B3FA6}" type="presOf" srcId="{3C22F2B4-A7D5-47BB-8EFD-71BCDBBCFF87}" destId="{30F36310-004D-4907-BA32-970D3B56D15C}" srcOrd="0" destOrd="0" presId="urn:microsoft.com/office/officeart/2005/8/layout/orgChart1"/>
    <dgm:cxn modelId="{801DEAA4-D50C-4AE7-BCC4-D60BE21A70F4}" type="presOf" srcId="{71DA00F5-4A3F-4E91-9DD6-9EF20B4B063D}" destId="{19E55A48-745B-4163-BE1C-53D13DA9F4F1}" srcOrd="1" destOrd="0" presId="urn:microsoft.com/office/officeart/2005/8/layout/orgChart1"/>
    <dgm:cxn modelId="{D9E9D2A6-5BA9-4991-AE83-5F38270195E1}" type="presOf" srcId="{2874A9BE-7BCF-4565-B190-7AC66586115E}" destId="{24C927B7-A3EF-4B18-84AD-8EAD663FBAF8}" srcOrd="1" destOrd="0" presId="urn:microsoft.com/office/officeart/2005/8/layout/orgChart1"/>
    <dgm:cxn modelId="{A51595B2-991A-478E-BDC5-46CC8DA8B9B8}" type="presOf" srcId="{6496AC59-99FF-4A44-A317-7F408D025116}" destId="{0D1FAD3F-4C1B-463A-A989-D4AEABB34202}" srcOrd="0" destOrd="0" presId="urn:microsoft.com/office/officeart/2005/8/layout/orgChart1"/>
    <dgm:cxn modelId="{0710A2BA-FDFD-439A-82C3-3551B8838860}" srcId="{3C22F2B4-A7D5-47BB-8EFD-71BCDBBCFF87}" destId="{B6BD0ECA-EEB2-439C-AD65-78E34A187949}" srcOrd="0" destOrd="0" parTransId="{5B035F34-D060-48F1-A0F0-D49DD6827BFF}" sibTransId="{D791A1DF-6230-45AF-A743-0E3318E9581E}"/>
    <dgm:cxn modelId="{C5759EC0-7287-485E-A9F1-F93CCA5492C0}" type="presOf" srcId="{01742148-A0C6-4CB6-8F58-E478FE73087E}" destId="{7EAB831E-D67E-4770-AA69-22B2A5CDDA98}" srcOrd="0" destOrd="0" presId="urn:microsoft.com/office/officeart/2005/8/layout/orgChart1"/>
    <dgm:cxn modelId="{F75EF9CC-C7BA-433E-8F8C-F27C0F0A503A}" type="presOf" srcId="{5B035F34-D060-48F1-A0F0-D49DD6827BFF}" destId="{C470ADA3-D5B1-46A0-8D75-1F8D6C59E952}" srcOrd="0" destOrd="0" presId="urn:microsoft.com/office/officeart/2005/8/layout/orgChart1"/>
    <dgm:cxn modelId="{A6D8B9CF-9D11-4505-91E6-B543D102DB8C}" type="presOf" srcId="{2874A9BE-7BCF-4565-B190-7AC66586115E}" destId="{AD748313-88DB-478A-AD18-FC12A219634D}" srcOrd="0" destOrd="0" presId="urn:microsoft.com/office/officeart/2005/8/layout/orgChart1"/>
    <dgm:cxn modelId="{5968DEE5-1EF6-4FB8-A387-759B1E40FB63}" type="presOf" srcId="{71DA00F5-4A3F-4E91-9DD6-9EF20B4B063D}" destId="{7BF8F62F-E800-48D1-A402-B0051C328A75}" srcOrd="0" destOrd="0" presId="urn:microsoft.com/office/officeart/2005/8/layout/orgChart1"/>
    <dgm:cxn modelId="{4B825DE7-5BC5-4801-AB17-E4070F06CE59}" type="presOf" srcId="{3C22F2B4-A7D5-47BB-8EFD-71BCDBBCFF87}" destId="{0029A945-D35F-4CEA-96F5-6F3AA901F957}" srcOrd="1" destOrd="0" presId="urn:microsoft.com/office/officeart/2005/8/layout/orgChart1"/>
    <dgm:cxn modelId="{3A73CAF6-3815-41E4-992D-7ED65B20E07E}" type="presOf" srcId="{8C7C7EE1-4341-4D03-975D-B3E668FD3912}" destId="{DC59DE0E-8850-4BDF-9688-93CBDB022669}" srcOrd="1" destOrd="0" presId="urn:microsoft.com/office/officeart/2005/8/layout/orgChart1"/>
    <dgm:cxn modelId="{665FD6D0-F5D4-486B-87AF-99586A5D0FC0}" type="presParOf" srcId="{FEAA44E4-1BC0-4B5E-9F12-61A501D8DA21}" destId="{23C89ED5-8B77-4189-9709-3D9A1A5E7718}" srcOrd="0" destOrd="0" presId="urn:microsoft.com/office/officeart/2005/8/layout/orgChart1"/>
    <dgm:cxn modelId="{5F37BF46-45CA-47E1-A7C0-B94AEB36942F}" type="presParOf" srcId="{23C89ED5-8B77-4189-9709-3D9A1A5E7718}" destId="{4FB92835-CE26-4A8A-8A92-358F6CC9B7B5}" srcOrd="0" destOrd="0" presId="urn:microsoft.com/office/officeart/2005/8/layout/orgChart1"/>
    <dgm:cxn modelId="{AB909A05-9CF1-40C1-BD98-BB69E110F06E}" type="presParOf" srcId="{4FB92835-CE26-4A8A-8A92-358F6CC9B7B5}" destId="{7BF8F62F-E800-48D1-A402-B0051C328A75}" srcOrd="0" destOrd="0" presId="urn:microsoft.com/office/officeart/2005/8/layout/orgChart1"/>
    <dgm:cxn modelId="{377BB370-19CC-4F16-9E83-16C0A8A63089}" type="presParOf" srcId="{4FB92835-CE26-4A8A-8A92-358F6CC9B7B5}" destId="{19E55A48-745B-4163-BE1C-53D13DA9F4F1}" srcOrd="1" destOrd="0" presId="urn:microsoft.com/office/officeart/2005/8/layout/orgChart1"/>
    <dgm:cxn modelId="{A05DCCC9-1A3A-4EF1-B4A7-3AC37915DB6F}" type="presParOf" srcId="{23C89ED5-8B77-4189-9709-3D9A1A5E7718}" destId="{71881210-ACFD-47B5-A856-D57A620FEB73}" srcOrd="1" destOrd="0" presId="urn:microsoft.com/office/officeart/2005/8/layout/orgChart1"/>
    <dgm:cxn modelId="{D9E7C60D-AD88-488E-9DA7-4C1586181FD9}" type="presParOf" srcId="{71881210-ACFD-47B5-A856-D57A620FEB73}" destId="{7EAB831E-D67E-4770-AA69-22B2A5CDDA98}" srcOrd="0" destOrd="0" presId="urn:microsoft.com/office/officeart/2005/8/layout/orgChart1"/>
    <dgm:cxn modelId="{EAB22890-D9BB-42CB-86DE-AA5A6B0FEF49}" type="presParOf" srcId="{71881210-ACFD-47B5-A856-D57A620FEB73}" destId="{CB6B185F-6117-4C94-84FB-51A47DC9824E}" srcOrd="1" destOrd="0" presId="urn:microsoft.com/office/officeart/2005/8/layout/orgChart1"/>
    <dgm:cxn modelId="{65819181-0ED5-4ECF-B068-66DE39AAA7E7}" type="presParOf" srcId="{CB6B185F-6117-4C94-84FB-51A47DC9824E}" destId="{592F6E3E-E0C8-4A22-822B-1D926D391FC7}" srcOrd="0" destOrd="0" presId="urn:microsoft.com/office/officeart/2005/8/layout/orgChart1"/>
    <dgm:cxn modelId="{3409B117-CF8B-4A58-9143-8462B0B7F877}" type="presParOf" srcId="{592F6E3E-E0C8-4A22-822B-1D926D391FC7}" destId="{0D1FAD3F-4C1B-463A-A989-D4AEABB34202}" srcOrd="0" destOrd="0" presId="urn:microsoft.com/office/officeart/2005/8/layout/orgChart1"/>
    <dgm:cxn modelId="{566874DF-1999-4A9C-B7DB-E7767DD796C0}" type="presParOf" srcId="{592F6E3E-E0C8-4A22-822B-1D926D391FC7}" destId="{2356ED3A-8080-4F82-8185-4FBE407E7D81}" srcOrd="1" destOrd="0" presId="urn:microsoft.com/office/officeart/2005/8/layout/orgChart1"/>
    <dgm:cxn modelId="{8F3BB0BE-A0CB-455E-B4A8-725F91D7FCA5}" type="presParOf" srcId="{CB6B185F-6117-4C94-84FB-51A47DC9824E}" destId="{FF5A89ED-2F0A-4FAA-8D69-3974A5B6A96B}" srcOrd="1" destOrd="0" presId="urn:microsoft.com/office/officeart/2005/8/layout/orgChart1"/>
    <dgm:cxn modelId="{1824C1A1-6C11-4D77-825B-004E449F9091}" type="presParOf" srcId="{FF5A89ED-2F0A-4FAA-8D69-3974A5B6A96B}" destId="{AAE62B0A-19A2-4793-89D9-ABD865E00A26}" srcOrd="0" destOrd="0" presId="urn:microsoft.com/office/officeart/2005/8/layout/orgChart1"/>
    <dgm:cxn modelId="{61F424B3-113B-41F2-B06F-A59910FB32AD}" type="presParOf" srcId="{FF5A89ED-2F0A-4FAA-8D69-3974A5B6A96B}" destId="{86D56031-8DE4-455C-9446-D4133AE995F4}" srcOrd="1" destOrd="0" presId="urn:microsoft.com/office/officeart/2005/8/layout/orgChart1"/>
    <dgm:cxn modelId="{EB4CF937-874F-41E2-AFBD-018F5BE42587}" type="presParOf" srcId="{86D56031-8DE4-455C-9446-D4133AE995F4}" destId="{052304A6-9499-4026-B1DE-1B478C0885B9}" srcOrd="0" destOrd="0" presId="urn:microsoft.com/office/officeart/2005/8/layout/orgChart1"/>
    <dgm:cxn modelId="{9C5F9D7F-E329-4733-AAAF-EB0B3835B304}" type="presParOf" srcId="{052304A6-9499-4026-B1DE-1B478C0885B9}" destId="{30F36310-004D-4907-BA32-970D3B56D15C}" srcOrd="0" destOrd="0" presId="urn:microsoft.com/office/officeart/2005/8/layout/orgChart1"/>
    <dgm:cxn modelId="{53B8F949-FF14-46FB-902F-1B122459855A}" type="presParOf" srcId="{052304A6-9499-4026-B1DE-1B478C0885B9}" destId="{0029A945-D35F-4CEA-96F5-6F3AA901F957}" srcOrd="1" destOrd="0" presId="urn:microsoft.com/office/officeart/2005/8/layout/orgChart1"/>
    <dgm:cxn modelId="{6167B55C-12AD-4CC4-BC58-FCB3988EBC30}" type="presParOf" srcId="{86D56031-8DE4-455C-9446-D4133AE995F4}" destId="{63C97BE8-381D-4323-8C79-B819F144D490}" srcOrd="1" destOrd="0" presId="urn:microsoft.com/office/officeart/2005/8/layout/orgChart1"/>
    <dgm:cxn modelId="{9B0F765D-3F90-4A46-9E09-84A0842DADB4}" type="presParOf" srcId="{63C97BE8-381D-4323-8C79-B819F144D490}" destId="{C470ADA3-D5B1-46A0-8D75-1F8D6C59E952}" srcOrd="0" destOrd="0" presId="urn:microsoft.com/office/officeart/2005/8/layout/orgChart1"/>
    <dgm:cxn modelId="{85C82346-DD5A-4398-8A1C-2A204AB79548}" type="presParOf" srcId="{63C97BE8-381D-4323-8C79-B819F144D490}" destId="{16017B9D-9EF3-4627-843A-4F4B12CB9ADB}" srcOrd="1" destOrd="0" presId="urn:microsoft.com/office/officeart/2005/8/layout/orgChart1"/>
    <dgm:cxn modelId="{7025A2C0-8124-4136-8E48-731FAAF4C37E}" type="presParOf" srcId="{16017B9D-9EF3-4627-843A-4F4B12CB9ADB}" destId="{36E7B1B7-80FB-4C6A-9673-44E15313F65C}" srcOrd="0" destOrd="0" presId="urn:microsoft.com/office/officeart/2005/8/layout/orgChart1"/>
    <dgm:cxn modelId="{CC704ABB-013C-424D-92D0-D2ACFA8E6B80}" type="presParOf" srcId="{36E7B1B7-80FB-4C6A-9673-44E15313F65C}" destId="{2B47A6D4-E207-46EA-81ED-368C423495D8}" srcOrd="0" destOrd="0" presId="urn:microsoft.com/office/officeart/2005/8/layout/orgChart1"/>
    <dgm:cxn modelId="{AAAF817E-D1C7-424D-A2F4-C32F8B183209}" type="presParOf" srcId="{36E7B1B7-80FB-4C6A-9673-44E15313F65C}" destId="{6238C861-65C7-47C8-A4BD-61B55049F3C1}" srcOrd="1" destOrd="0" presId="urn:microsoft.com/office/officeart/2005/8/layout/orgChart1"/>
    <dgm:cxn modelId="{47A47194-C721-48E3-AE56-4AF028C9D0F1}" type="presParOf" srcId="{16017B9D-9EF3-4627-843A-4F4B12CB9ADB}" destId="{DBEA8263-C44B-431C-9934-DCE8AD72E492}" srcOrd="1" destOrd="0" presId="urn:microsoft.com/office/officeart/2005/8/layout/orgChart1"/>
    <dgm:cxn modelId="{091EB3A1-BBA2-494A-91D1-A236EAE8CD8F}" type="presParOf" srcId="{16017B9D-9EF3-4627-843A-4F4B12CB9ADB}" destId="{151F1909-4E5C-4193-B53D-A677725EE24E}" srcOrd="2" destOrd="0" presId="urn:microsoft.com/office/officeart/2005/8/layout/orgChart1"/>
    <dgm:cxn modelId="{3490D63F-1A14-4D28-A9E9-6115D43A3534}" type="presParOf" srcId="{86D56031-8DE4-455C-9446-D4133AE995F4}" destId="{87488E81-DFEB-4C4C-B4AF-308BDD8EC31C}" srcOrd="2" destOrd="0" presId="urn:microsoft.com/office/officeart/2005/8/layout/orgChart1"/>
    <dgm:cxn modelId="{3932CFC3-9D64-4796-A60F-1B6A751E67A7}" type="presParOf" srcId="{CB6B185F-6117-4C94-84FB-51A47DC9824E}" destId="{E4D77A31-A331-4A70-8841-17C0DBF46032}" srcOrd="2" destOrd="0" presId="urn:microsoft.com/office/officeart/2005/8/layout/orgChart1"/>
    <dgm:cxn modelId="{DA62E274-480D-4D23-BB47-9B237CC38DED}" type="presParOf" srcId="{71881210-ACFD-47B5-A856-D57A620FEB73}" destId="{86E1A671-C7C1-48CE-9EA4-768B3236E2AB}" srcOrd="2" destOrd="0" presId="urn:microsoft.com/office/officeart/2005/8/layout/orgChart1"/>
    <dgm:cxn modelId="{6BE206A9-C3B7-4FE5-8188-8B3EB0BEA8F6}" type="presParOf" srcId="{71881210-ACFD-47B5-A856-D57A620FEB73}" destId="{70E00769-8410-4258-AB89-0546F62DA98C}" srcOrd="3" destOrd="0" presId="urn:microsoft.com/office/officeart/2005/8/layout/orgChart1"/>
    <dgm:cxn modelId="{CB2B64FD-0FE3-4ABD-800D-79A268E2B3DE}" type="presParOf" srcId="{70E00769-8410-4258-AB89-0546F62DA98C}" destId="{43619768-CC3A-4014-99E8-6DF74A7DA776}" srcOrd="0" destOrd="0" presId="urn:microsoft.com/office/officeart/2005/8/layout/orgChart1"/>
    <dgm:cxn modelId="{6F8D03A8-31FB-4692-9F81-A300CBD1BB11}" type="presParOf" srcId="{43619768-CC3A-4014-99E8-6DF74A7DA776}" destId="{AD748313-88DB-478A-AD18-FC12A219634D}" srcOrd="0" destOrd="0" presId="urn:microsoft.com/office/officeart/2005/8/layout/orgChart1"/>
    <dgm:cxn modelId="{65A947E8-5A84-48B9-B3F4-DEFDB779D372}" type="presParOf" srcId="{43619768-CC3A-4014-99E8-6DF74A7DA776}" destId="{24C927B7-A3EF-4B18-84AD-8EAD663FBAF8}" srcOrd="1" destOrd="0" presId="urn:microsoft.com/office/officeart/2005/8/layout/orgChart1"/>
    <dgm:cxn modelId="{34846E4A-8602-46CD-B953-B81C5E685868}" type="presParOf" srcId="{70E00769-8410-4258-AB89-0546F62DA98C}" destId="{04BEA0CC-E838-479F-A83F-ECCDEDCD7B64}" srcOrd="1" destOrd="0" presId="urn:microsoft.com/office/officeart/2005/8/layout/orgChart1"/>
    <dgm:cxn modelId="{00CDE0E4-5378-48BA-BBB4-16DFBE5FF3C0}" type="presParOf" srcId="{04BEA0CC-E838-479F-A83F-ECCDEDCD7B64}" destId="{D8EB3327-10C8-4454-AE2D-C6B32B1257CF}" srcOrd="0" destOrd="0" presId="urn:microsoft.com/office/officeart/2005/8/layout/orgChart1"/>
    <dgm:cxn modelId="{FF34D236-FDF1-4E38-90E1-22C65F5E9F84}" type="presParOf" srcId="{04BEA0CC-E838-479F-A83F-ECCDEDCD7B64}" destId="{3FAD319F-087F-4BA9-844D-B800ACD8FB7F}" srcOrd="1" destOrd="0" presId="urn:microsoft.com/office/officeart/2005/8/layout/orgChart1"/>
    <dgm:cxn modelId="{D3DF4992-3371-4D0F-9DF1-4711AC952701}" type="presParOf" srcId="{3FAD319F-087F-4BA9-844D-B800ACD8FB7F}" destId="{457532A0-4401-4EAE-9E53-AE4B55489463}" srcOrd="0" destOrd="0" presId="urn:microsoft.com/office/officeart/2005/8/layout/orgChart1"/>
    <dgm:cxn modelId="{9B00F115-09ED-482D-BD19-D12F51D3C9F5}" type="presParOf" srcId="{457532A0-4401-4EAE-9E53-AE4B55489463}" destId="{FC2B2F8D-2001-4285-BEA7-E602A9A3CCDD}" srcOrd="0" destOrd="0" presId="urn:microsoft.com/office/officeart/2005/8/layout/orgChart1"/>
    <dgm:cxn modelId="{9C682266-8682-4D3E-8FF2-DC905DF490EA}" type="presParOf" srcId="{457532A0-4401-4EAE-9E53-AE4B55489463}" destId="{DC59DE0E-8850-4BDF-9688-93CBDB022669}" srcOrd="1" destOrd="0" presId="urn:microsoft.com/office/officeart/2005/8/layout/orgChart1"/>
    <dgm:cxn modelId="{09CCC9B2-5606-41A8-B682-42F7894585D5}" type="presParOf" srcId="{3FAD319F-087F-4BA9-844D-B800ACD8FB7F}" destId="{E2A1C048-FD74-44B3-B24D-AEA6EF90F1C1}" srcOrd="1" destOrd="0" presId="urn:microsoft.com/office/officeart/2005/8/layout/orgChart1"/>
    <dgm:cxn modelId="{AA643DD6-A1AE-4CF2-B40A-7C26940E030C}" type="presParOf" srcId="{3FAD319F-087F-4BA9-844D-B800ACD8FB7F}" destId="{7A606070-02AF-4D03-A568-231FCE64FC3F}" srcOrd="2" destOrd="0" presId="urn:microsoft.com/office/officeart/2005/8/layout/orgChart1"/>
    <dgm:cxn modelId="{2B5E0B78-5850-4C72-A08B-A82D4086FF1E}" type="presParOf" srcId="{70E00769-8410-4258-AB89-0546F62DA98C}" destId="{0514DA2B-0ADC-4A2D-B594-069C0B1B3C04}" srcOrd="2" destOrd="0" presId="urn:microsoft.com/office/officeart/2005/8/layout/orgChart1"/>
    <dgm:cxn modelId="{37B86714-7DF7-4935-960E-B59985C22846}" type="presParOf" srcId="{23C89ED5-8B77-4189-9709-3D9A1A5E7718}" destId="{C7FD617C-49C0-466F-94B2-849B5EE60B3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9000D1-1059-4FF7-A379-B64E6FF0B346}" type="doc">
      <dgm:prSet loTypeId="urn:microsoft.com/office/officeart/2005/8/layout/default" loCatId="list" qsTypeId="urn:microsoft.com/office/officeart/2005/8/quickstyle/simple1#4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78DA472F-5524-4075-9D0B-4D845C92C64B}">
      <dgm:prSet/>
      <dgm:spPr/>
      <dgm:t>
        <a:bodyPr/>
        <a:lstStyle/>
        <a:p>
          <a:pPr>
            <a:defRPr b="1"/>
          </a:pPr>
          <a:r>
            <a:rPr lang="en-US" dirty="0">
              <a:latin typeface="Century Gothic" panose="020B0502020202020204" pitchFamily="34" charset="0"/>
            </a:rPr>
            <a:t> </a:t>
          </a:r>
          <a:r>
            <a:rPr lang="en-US" u="sng" dirty="0">
              <a:latin typeface="Century Gothic" panose="020B0502020202020204" pitchFamily="34" charset="0"/>
            </a:rPr>
            <a:t>Original Medicare = </a:t>
          </a:r>
          <a:br>
            <a:rPr lang="en-US" dirty="0">
              <a:latin typeface="Century Gothic" panose="020B0502020202020204" pitchFamily="34" charset="0"/>
            </a:rPr>
          </a:br>
          <a:r>
            <a:rPr lang="en-US" dirty="0">
              <a:latin typeface="Century Gothic" panose="020B0502020202020204" pitchFamily="34" charset="0"/>
            </a:rPr>
            <a:t>Parts A &amp; B </a:t>
          </a:r>
        </a:p>
      </dgm:t>
    </dgm:pt>
    <dgm:pt modelId="{63982930-0B63-4EC7-BFC8-1CE5BC09616F}" type="parTrans" cxnId="{E02D469E-36C6-47DC-90F2-2B5FDAC7308A}">
      <dgm:prSet/>
      <dgm:spPr/>
      <dgm:t>
        <a:bodyPr/>
        <a:lstStyle/>
        <a:p>
          <a:endParaRPr lang="en-US"/>
        </a:p>
      </dgm:t>
    </dgm:pt>
    <dgm:pt modelId="{63F3D7A3-6B62-41D1-AE22-944726954CAD}" type="sibTrans" cxnId="{E02D469E-36C6-47DC-90F2-2B5FDAC7308A}">
      <dgm:prSet/>
      <dgm:spPr/>
      <dgm:t>
        <a:bodyPr/>
        <a:lstStyle/>
        <a:p>
          <a:endParaRPr lang="en-US"/>
        </a:p>
      </dgm:t>
    </dgm:pt>
    <dgm:pt modelId="{E7C5D16E-C964-4A2E-8862-4AC21AB755BC}">
      <dgm:prSet/>
      <dgm:spPr/>
      <dgm:t>
        <a:bodyPr/>
        <a:lstStyle/>
        <a:p>
          <a:pPr>
            <a:defRPr b="1"/>
          </a:pPr>
          <a:r>
            <a:rPr lang="en-US" b="1" dirty="0">
              <a:latin typeface="Century Gothic "/>
            </a:rPr>
            <a:t>Part A </a:t>
          </a:r>
          <a:r>
            <a:rPr lang="en-US" dirty="0">
              <a:latin typeface="Century Gothic "/>
            </a:rPr>
            <a:t>=  Inpatient hospital  services </a:t>
          </a:r>
        </a:p>
      </dgm:t>
    </dgm:pt>
    <dgm:pt modelId="{42D99704-B48C-431A-9DAD-87421639065C}" type="parTrans" cxnId="{29AEBFBE-820D-4877-B5F7-85F621244E05}">
      <dgm:prSet/>
      <dgm:spPr/>
      <dgm:t>
        <a:bodyPr/>
        <a:lstStyle/>
        <a:p>
          <a:endParaRPr lang="en-US"/>
        </a:p>
      </dgm:t>
    </dgm:pt>
    <dgm:pt modelId="{3360E150-7AA1-4229-B452-9B9AFC34DA12}" type="sibTrans" cxnId="{29AEBFBE-820D-4877-B5F7-85F621244E05}">
      <dgm:prSet/>
      <dgm:spPr/>
      <dgm:t>
        <a:bodyPr/>
        <a:lstStyle/>
        <a:p>
          <a:endParaRPr lang="en-US"/>
        </a:p>
      </dgm:t>
    </dgm:pt>
    <dgm:pt modelId="{5964F9CB-2D7F-4A26-B557-72635CA25572}">
      <dgm:prSet/>
      <dgm:spPr/>
      <dgm:t>
        <a:bodyPr/>
        <a:lstStyle/>
        <a:p>
          <a:pPr>
            <a:defRPr b="1"/>
          </a:pPr>
          <a:r>
            <a:rPr lang="en-US" b="1" dirty="0">
              <a:latin typeface="Century Gothic "/>
            </a:rPr>
            <a:t>Part</a:t>
          </a:r>
          <a:r>
            <a:rPr lang="en-US" b="1" dirty="0"/>
            <a:t> B</a:t>
          </a:r>
          <a:r>
            <a:rPr lang="en-US" dirty="0"/>
            <a:t> = Outpatient services </a:t>
          </a:r>
        </a:p>
      </dgm:t>
    </dgm:pt>
    <dgm:pt modelId="{0D7CEB22-E492-421C-A725-8FFF9D722F37}" type="parTrans" cxnId="{20B984C7-510B-472E-9D79-E914A9C1EDD6}">
      <dgm:prSet/>
      <dgm:spPr/>
      <dgm:t>
        <a:bodyPr/>
        <a:lstStyle/>
        <a:p>
          <a:endParaRPr lang="en-US"/>
        </a:p>
      </dgm:t>
    </dgm:pt>
    <dgm:pt modelId="{0CD567BF-B18D-4DD2-BCE9-12856DFCD0EE}" type="sibTrans" cxnId="{20B984C7-510B-472E-9D79-E914A9C1EDD6}">
      <dgm:prSet/>
      <dgm:spPr/>
      <dgm:t>
        <a:bodyPr/>
        <a:lstStyle/>
        <a:p>
          <a:endParaRPr lang="en-US"/>
        </a:p>
      </dgm:t>
    </dgm:pt>
    <dgm:pt modelId="{7663D274-012B-4F4A-8313-DAA8DEFF19F8}">
      <dgm:prSet/>
      <dgm:spPr/>
      <dgm:t>
        <a:bodyPr/>
        <a:lstStyle/>
        <a:p>
          <a:pPr>
            <a:defRPr b="1"/>
          </a:pPr>
          <a:r>
            <a:rPr lang="en-US" b="1" dirty="0">
              <a:latin typeface="Century Gothic "/>
            </a:rPr>
            <a:t>Part D</a:t>
          </a:r>
          <a:r>
            <a:rPr lang="en-US" dirty="0">
              <a:latin typeface="Century Gothic "/>
            </a:rPr>
            <a:t> = Prescription Drug Coverage </a:t>
          </a:r>
        </a:p>
      </dgm:t>
    </dgm:pt>
    <dgm:pt modelId="{00051941-8591-46FA-80FF-8D173315F38B}" type="parTrans" cxnId="{FEA7E7FF-6370-4010-A41A-B1B4A77B3E39}">
      <dgm:prSet/>
      <dgm:spPr/>
      <dgm:t>
        <a:bodyPr/>
        <a:lstStyle/>
        <a:p>
          <a:endParaRPr lang="en-US"/>
        </a:p>
      </dgm:t>
    </dgm:pt>
    <dgm:pt modelId="{9A0683C5-1A73-460F-A70F-66A0D0141218}" type="sibTrans" cxnId="{FEA7E7FF-6370-4010-A41A-B1B4A77B3E39}">
      <dgm:prSet/>
      <dgm:spPr/>
      <dgm:t>
        <a:bodyPr/>
        <a:lstStyle/>
        <a:p>
          <a:endParaRPr lang="en-US"/>
        </a:p>
      </dgm:t>
    </dgm:pt>
    <dgm:pt modelId="{33886B54-7B43-416A-A6E9-022BBD6FC5E0}">
      <dgm:prSet/>
      <dgm:spPr/>
      <dgm:t>
        <a:bodyPr/>
        <a:lstStyle/>
        <a:p>
          <a:pPr>
            <a:defRPr b="1"/>
          </a:pPr>
          <a:r>
            <a:rPr kumimoji="0" lang="en-US" b="1" i="0" u="none" strike="noStrike" cap="none" spc="0" normalizeH="0" baseline="0" noProof="0" dirty="0"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rPr>
            <a:t>Part C</a:t>
          </a:r>
          <a:r>
            <a:rPr kumimoji="0" lang="en-US" b="0" i="0" u="none" strike="noStrike" cap="none" spc="0" normalizeH="0" baseline="0" noProof="0" dirty="0"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rPr>
            <a:t> = Medicare Advantage plans </a:t>
          </a:r>
        </a:p>
      </dgm:t>
    </dgm:pt>
    <dgm:pt modelId="{206B6D2D-CBBB-4F20-A16A-923DBACF6B40}" type="parTrans" cxnId="{DF69E568-763C-4BEA-9981-B4DCFF743BE0}">
      <dgm:prSet/>
      <dgm:spPr/>
      <dgm:t>
        <a:bodyPr/>
        <a:lstStyle/>
        <a:p>
          <a:endParaRPr lang="en-US"/>
        </a:p>
      </dgm:t>
    </dgm:pt>
    <dgm:pt modelId="{0708BFE2-ECC7-49F2-BFF0-24491AC35C43}" type="sibTrans" cxnId="{DF69E568-763C-4BEA-9981-B4DCFF743BE0}">
      <dgm:prSet/>
      <dgm:spPr/>
      <dgm:t>
        <a:bodyPr/>
        <a:lstStyle/>
        <a:p>
          <a:endParaRPr lang="en-US"/>
        </a:p>
      </dgm:t>
    </dgm:pt>
    <dgm:pt modelId="{38CD1A05-3694-4306-B99C-6AF0E2795997}">
      <dgm:prSet/>
      <dgm:spPr/>
      <dgm:t>
        <a:bodyPr/>
        <a:lstStyle/>
        <a:p>
          <a:r>
            <a:rPr kumimoji="0" lang="en-US" b="0" i="0" u="none" strike="noStrike" cap="none" spc="0" normalizeH="0" baseline="0" noProof="0" dirty="0"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rPr>
            <a:t> Provides your Part A and Part B benefits through a Medicare-approved plan; most plans include Part D </a:t>
          </a:r>
        </a:p>
      </dgm:t>
    </dgm:pt>
    <dgm:pt modelId="{B06B87FD-F9A8-4118-B698-CAD6C50C68DD}" type="parTrans" cxnId="{604D9B40-6581-435A-BEA6-D73DC49376F6}">
      <dgm:prSet/>
      <dgm:spPr/>
      <dgm:t>
        <a:bodyPr/>
        <a:lstStyle/>
        <a:p>
          <a:endParaRPr lang="en-US"/>
        </a:p>
      </dgm:t>
    </dgm:pt>
    <dgm:pt modelId="{916F0A47-EF43-4C37-BFD6-ADB79CAC4A81}" type="sibTrans" cxnId="{604D9B40-6581-435A-BEA6-D73DC49376F6}">
      <dgm:prSet/>
      <dgm:spPr/>
      <dgm:t>
        <a:bodyPr/>
        <a:lstStyle/>
        <a:p>
          <a:endParaRPr lang="en-US"/>
        </a:p>
      </dgm:t>
    </dgm:pt>
    <dgm:pt modelId="{58EFC479-5857-4814-BA95-6D71BC012AF7}" type="pres">
      <dgm:prSet presAssocID="{459000D1-1059-4FF7-A379-B64E6FF0B346}" presName="diagram" presStyleCnt="0">
        <dgm:presLayoutVars>
          <dgm:dir/>
          <dgm:resizeHandles val="exact"/>
        </dgm:presLayoutVars>
      </dgm:prSet>
      <dgm:spPr/>
    </dgm:pt>
    <dgm:pt modelId="{8D86EE76-D3BF-4672-964B-A295346A6216}" type="pres">
      <dgm:prSet presAssocID="{78DA472F-5524-4075-9D0B-4D845C92C64B}" presName="node" presStyleLbl="node1" presStyleIdx="0" presStyleCnt="5">
        <dgm:presLayoutVars>
          <dgm:bulletEnabled val="1"/>
        </dgm:presLayoutVars>
      </dgm:prSet>
      <dgm:spPr/>
    </dgm:pt>
    <dgm:pt modelId="{84EC7F55-8444-4604-A6A7-2ED368A6EFA6}" type="pres">
      <dgm:prSet presAssocID="{63F3D7A3-6B62-41D1-AE22-944726954CAD}" presName="sibTrans" presStyleCnt="0"/>
      <dgm:spPr/>
    </dgm:pt>
    <dgm:pt modelId="{8362406F-9EF9-42B6-B82E-F3AF312E6ABF}" type="pres">
      <dgm:prSet presAssocID="{E7C5D16E-C964-4A2E-8862-4AC21AB755BC}" presName="node" presStyleLbl="node1" presStyleIdx="1" presStyleCnt="5">
        <dgm:presLayoutVars>
          <dgm:bulletEnabled val="1"/>
        </dgm:presLayoutVars>
      </dgm:prSet>
      <dgm:spPr/>
    </dgm:pt>
    <dgm:pt modelId="{2EAD5CD4-5315-4F1D-906C-FE6CAF103EAD}" type="pres">
      <dgm:prSet presAssocID="{3360E150-7AA1-4229-B452-9B9AFC34DA12}" presName="sibTrans" presStyleCnt="0"/>
      <dgm:spPr/>
    </dgm:pt>
    <dgm:pt modelId="{666AB552-21B7-4CA5-8DB5-339652B4A27D}" type="pres">
      <dgm:prSet presAssocID="{5964F9CB-2D7F-4A26-B557-72635CA25572}" presName="node" presStyleLbl="node1" presStyleIdx="2" presStyleCnt="5">
        <dgm:presLayoutVars>
          <dgm:bulletEnabled val="1"/>
        </dgm:presLayoutVars>
      </dgm:prSet>
      <dgm:spPr/>
    </dgm:pt>
    <dgm:pt modelId="{58EC1F31-2F76-4862-B8CE-6C6E21507F47}" type="pres">
      <dgm:prSet presAssocID="{0CD567BF-B18D-4DD2-BCE9-12856DFCD0EE}" presName="sibTrans" presStyleCnt="0"/>
      <dgm:spPr/>
    </dgm:pt>
    <dgm:pt modelId="{E74FED26-2ADC-4349-8BBD-19EB58F79729}" type="pres">
      <dgm:prSet presAssocID="{7663D274-012B-4F4A-8313-DAA8DEFF19F8}" presName="node" presStyleLbl="node1" presStyleIdx="3" presStyleCnt="5">
        <dgm:presLayoutVars>
          <dgm:bulletEnabled val="1"/>
        </dgm:presLayoutVars>
      </dgm:prSet>
      <dgm:spPr/>
    </dgm:pt>
    <dgm:pt modelId="{B10C517C-EA13-4F93-9E65-E680D7B14816}" type="pres">
      <dgm:prSet presAssocID="{9A0683C5-1A73-460F-A70F-66A0D0141218}" presName="sibTrans" presStyleCnt="0"/>
      <dgm:spPr/>
    </dgm:pt>
    <dgm:pt modelId="{E011D8DC-E2C1-4DEE-9D33-26F044AB9E76}" type="pres">
      <dgm:prSet presAssocID="{33886B54-7B43-416A-A6E9-022BBD6FC5E0}" presName="node" presStyleLbl="node1" presStyleIdx="4" presStyleCnt="5">
        <dgm:presLayoutVars>
          <dgm:bulletEnabled val="1"/>
        </dgm:presLayoutVars>
      </dgm:prSet>
      <dgm:spPr/>
    </dgm:pt>
  </dgm:ptLst>
  <dgm:cxnLst>
    <dgm:cxn modelId="{06E0C90D-994C-4146-8526-A9B7891AB527}" type="presOf" srcId="{38CD1A05-3694-4306-B99C-6AF0E2795997}" destId="{E011D8DC-E2C1-4DEE-9D33-26F044AB9E76}" srcOrd="0" destOrd="1" presId="urn:microsoft.com/office/officeart/2005/8/layout/default"/>
    <dgm:cxn modelId="{604D9B40-6581-435A-BEA6-D73DC49376F6}" srcId="{33886B54-7B43-416A-A6E9-022BBD6FC5E0}" destId="{38CD1A05-3694-4306-B99C-6AF0E2795997}" srcOrd="0" destOrd="0" parTransId="{B06B87FD-F9A8-4118-B698-CAD6C50C68DD}" sibTransId="{916F0A47-EF43-4C37-BFD6-ADB79CAC4A81}"/>
    <dgm:cxn modelId="{8A0DC65F-047A-4050-9136-57DD79F93E78}" type="presOf" srcId="{5964F9CB-2D7F-4A26-B557-72635CA25572}" destId="{666AB552-21B7-4CA5-8DB5-339652B4A27D}" srcOrd="0" destOrd="0" presId="urn:microsoft.com/office/officeart/2005/8/layout/default"/>
    <dgm:cxn modelId="{7B7ED042-2A07-4FCC-BFBC-770D84E7DFEB}" type="presOf" srcId="{E7C5D16E-C964-4A2E-8862-4AC21AB755BC}" destId="{8362406F-9EF9-42B6-B82E-F3AF312E6ABF}" srcOrd="0" destOrd="0" presId="urn:microsoft.com/office/officeart/2005/8/layout/default"/>
    <dgm:cxn modelId="{DF69E568-763C-4BEA-9981-B4DCFF743BE0}" srcId="{459000D1-1059-4FF7-A379-B64E6FF0B346}" destId="{33886B54-7B43-416A-A6E9-022BBD6FC5E0}" srcOrd="4" destOrd="0" parTransId="{206B6D2D-CBBB-4F20-A16A-923DBACF6B40}" sibTransId="{0708BFE2-ECC7-49F2-BFF0-24491AC35C43}"/>
    <dgm:cxn modelId="{9140026F-E4F9-42D4-8898-A75D7E5C363D}" type="presOf" srcId="{33886B54-7B43-416A-A6E9-022BBD6FC5E0}" destId="{E011D8DC-E2C1-4DEE-9D33-26F044AB9E76}" srcOrd="0" destOrd="0" presId="urn:microsoft.com/office/officeart/2005/8/layout/default"/>
    <dgm:cxn modelId="{15782686-25B2-4B22-915D-A35BF17720E7}" type="presOf" srcId="{459000D1-1059-4FF7-A379-B64E6FF0B346}" destId="{58EFC479-5857-4814-BA95-6D71BC012AF7}" srcOrd="0" destOrd="0" presId="urn:microsoft.com/office/officeart/2005/8/layout/default"/>
    <dgm:cxn modelId="{E02D469E-36C6-47DC-90F2-2B5FDAC7308A}" srcId="{459000D1-1059-4FF7-A379-B64E6FF0B346}" destId="{78DA472F-5524-4075-9D0B-4D845C92C64B}" srcOrd="0" destOrd="0" parTransId="{63982930-0B63-4EC7-BFC8-1CE5BC09616F}" sibTransId="{63F3D7A3-6B62-41D1-AE22-944726954CAD}"/>
    <dgm:cxn modelId="{5CEEB7B3-E83D-482C-9599-5B49E34E4576}" type="presOf" srcId="{7663D274-012B-4F4A-8313-DAA8DEFF19F8}" destId="{E74FED26-2ADC-4349-8BBD-19EB58F79729}" srcOrd="0" destOrd="0" presId="urn:microsoft.com/office/officeart/2005/8/layout/default"/>
    <dgm:cxn modelId="{29AEBFBE-820D-4877-B5F7-85F621244E05}" srcId="{459000D1-1059-4FF7-A379-B64E6FF0B346}" destId="{E7C5D16E-C964-4A2E-8862-4AC21AB755BC}" srcOrd="1" destOrd="0" parTransId="{42D99704-B48C-431A-9DAD-87421639065C}" sibTransId="{3360E150-7AA1-4229-B452-9B9AFC34DA12}"/>
    <dgm:cxn modelId="{20B984C7-510B-472E-9D79-E914A9C1EDD6}" srcId="{459000D1-1059-4FF7-A379-B64E6FF0B346}" destId="{5964F9CB-2D7F-4A26-B557-72635CA25572}" srcOrd="2" destOrd="0" parTransId="{0D7CEB22-E492-421C-A725-8FFF9D722F37}" sibTransId="{0CD567BF-B18D-4DD2-BCE9-12856DFCD0EE}"/>
    <dgm:cxn modelId="{3751F7F8-B54D-4FFF-8CD9-C613E0AB6606}" type="presOf" srcId="{78DA472F-5524-4075-9D0B-4D845C92C64B}" destId="{8D86EE76-D3BF-4672-964B-A295346A6216}" srcOrd="0" destOrd="0" presId="urn:microsoft.com/office/officeart/2005/8/layout/default"/>
    <dgm:cxn modelId="{FEA7E7FF-6370-4010-A41A-B1B4A77B3E39}" srcId="{459000D1-1059-4FF7-A379-B64E6FF0B346}" destId="{7663D274-012B-4F4A-8313-DAA8DEFF19F8}" srcOrd="3" destOrd="0" parTransId="{00051941-8591-46FA-80FF-8D173315F38B}" sibTransId="{9A0683C5-1A73-460F-A70F-66A0D0141218}"/>
    <dgm:cxn modelId="{0577A195-47A3-44BF-B417-6192F0D4D81D}" type="presParOf" srcId="{58EFC479-5857-4814-BA95-6D71BC012AF7}" destId="{8D86EE76-D3BF-4672-964B-A295346A6216}" srcOrd="0" destOrd="0" presId="urn:microsoft.com/office/officeart/2005/8/layout/default"/>
    <dgm:cxn modelId="{EC90D07C-8012-49E8-8417-BEC1235EAF33}" type="presParOf" srcId="{58EFC479-5857-4814-BA95-6D71BC012AF7}" destId="{84EC7F55-8444-4604-A6A7-2ED368A6EFA6}" srcOrd="1" destOrd="0" presId="urn:microsoft.com/office/officeart/2005/8/layout/default"/>
    <dgm:cxn modelId="{46B1C062-4AD9-4392-AC7C-C15EB66104C7}" type="presParOf" srcId="{58EFC479-5857-4814-BA95-6D71BC012AF7}" destId="{8362406F-9EF9-42B6-B82E-F3AF312E6ABF}" srcOrd="2" destOrd="0" presId="urn:microsoft.com/office/officeart/2005/8/layout/default"/>
    <dgm:cxn modelId="{AAE13DB1-2053-4F93-B055-CEAF9E8B0EA2}" type="presParOf" srcId="{58EFC479-5857-4814-BA95-6D71BC012AF7}" destId="{2EAD5CD4-5315-4F1D-906C-FE6CAF103EAD}" srcOrd="3" destOrd="0" presId="urn:microsoft.com/office/officeart/2005/8/layout/default"/>
    <dgm:cxn modelId="{238D69AB-BD13-4D38-AAEE-C20F82025CFE}" type="presParOf" srcId="{58EFC479-5857-4814-BA95-6D71BC012AF7}" destId="{666AB552-21B7-4CA5-8DB5-339652B4A27D}" srcOrd="4" destOrd="0" presId="urn:microsoft.com/office/officeart/2005/8/layout/default"/>
    <dgm:cxn modelId="{62DA6105-0226-4DEF-BFDC-D70901073FC2}" type="presParOf" srcId="{58EFC479-5857-4814-BA95-6D71BC012AF7}" destId="{58EC1F31-2F76-4862-B8CE-6C6E21507F47}" srcOrd="5" destOrd="0" presId="urn:microsoft.com/office/officeart/2005/8/layout/default"/>
    <dgm:cxn modelId="{291D45EB-B682-4D1A-875D-F10A26AA05F6}" type="presParOf" srcId="{58EFC479-5857-4814-BA95-6D71BC012AF7}" destId="{E74FED26-2ADC-4349-8BBD-19EB58F79729}" srcOrd="6" destOrd="0" presId="urn:microsoft.com/office/officeart/2005/8/layout/default"/>
    <dgm:cxn modelId="{15EB7B46-A840-46DF-94D9-E0791E6D3D67}" type="presParOf" srcId="{58EFC479-5857-4814-BA95-6D71BC012AF7}" destId="{B10C517C-EA13-4F93-9E65-E680D7B14816}" srcOrd="7" destOrd="0" presId="urn:microsoft.com/office/officeart/2005/8/layout/default"/>
    <dgm:cxn modelId="{8CE5F2B9-FEF0-449D-AF80-21A21974F88F}" type="presParOf" srcId="{58EFC479-5857-4814-BA95-6D71BC012AF7}" destId="{E011D8DC-E2C1-4DEE-9D33-26F044AB9E7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AEB7A0-7E15-4A8C-80E7-A3A733F0004E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A9C5F4BC-ECAB-4755-8CE0-FADA3D1751AA}">
      <dgm:prSet custT="1"/>
      <dgm:spPr/>
      <dgm:t>
        <a:bodyPr/>
        <a:lstStyle/>
        <a:p>
          <a:r>
            <a:rPr lang="en-US" sz="2800" b="1" i="0" baseline="0" dirty="0">
              <a:latin typeface="Century Gothic" panose="020B0502020202020204" pitchFamily="34" charset="0"/>
            </a:rPr>
            <a:t>Original Medicare</a:t>
          </a:r>
          <a:endParaRPr lang="en-US" sz="2800" dirty="0">
            <a:latin typeface="Century Gothic" panose="020B0502020202020204" pitchFamily="34" charset="0"/>
          </a:endParaRPr>
        </a:p>
      </dgm:t>
    </dgm:pt>
    <dgm:pt modelId="{E0CAAEBD-18D3-4151-9C1D-750D19BBDEB4}" type="parTrans" cxnId="{B3B59CE8-2744-4E81-A44F-5A1D04269CD7}">
      <dgm:prSet/>
      <dgm:spPr/>
      <dgm:t>
        <a:bodyPr/>
        <a:lstStyle/>
        <a:p>
          <a:endParaRPr lang="en-US"/>
        </a:p>
      </dgm:t>
    </dgm:pt>
    <dgm:pt modelId="{A452F8BB-A19C-43D7-BA48-4C634AB8C49C}" type="sibTrans" cxnId="{B3B59CE8-2744-4E81-A44F-5A1D04269CD7}">
      <dgm:prSet/>
      <dgm:spPr/>
      <dgm:t>
        <a:bodyPr/>
        <a:lstStyle/>
        <a:p>
          <a:endParaRPr lang="en-US"/>
        </a:p>
      </dgm:t>
    </dgm:pt>
    <dgm:pt modelId="{B0F00925-2DD3-4918-BFCF-CCAC30072BC0}">
      <dgm:prSet custT="1"/>
      <dgm:spPr/>
      <dgm:t>
        <a:bodyPr/>
        <a:lstStyle/>
        <a:p>
          <a:r>
            <a:rPr lang="en-US" sz="2400" b="0" i="0" baseline="0" dirty="0">
              <a:latin typeface="Century Gothic" panose="020B0502020202020204" pitchFamily="34" charset="0"/>
            </a:rPr>
            <a:t>Most hospitals and providers participate </a:t>
          </a:r>
          <a:r>
            <a:rPr lang="en-US" sz="2400" b="0" i="0" baseline="0" dirty="0">
              <a:latin typeface="Century Gothic" panose="020B0502020202020204" pitchFamily="34" charset="0"/>
              <a:hlinkClick xmlns:r="http://schemas.openxmlformats.org/officeDocument/2006/relationships" r:id="rId1"/>
            </a:rPr>
            <a:t>https://www.medicare.gov/care-compare</a:t>
          </a:r>
          <a:r>
            <a:rPr lang="en-US" sz="2400" b="0" i="0" baseline="0" dirty="0">
              <a:latin typeface="Century Gothic" panose="020B0502020202020204" pitchFamily="34" charset="0"/>
            </a:rPr>
            <a:t> </a:t>
          </a:r>
          <a:endParaRPr lang="en-US" sz="2400" dirty="0">
            <a:latin typeface="Century Gothic" panose="020B0502020202020204" pitchFamily="34" charset="0"/>
          </a:endParaRPr>
        </a:p>
      </dgm:t>
    </dgm:pt>
    <dgm:pt modelId="{8CB4336E-2DC9-413D-BE7A-E945D5B24BC1}" type="parTrans" cxnId="{8A26CBFA-7EA0-4E0C-9F5B-4BC3F2CDE843}">
      <dgm:prSet/>
      <dgm:spPr/>
      <dgm:t>
        <a:bodyPr/>
        <a:lstStyle/>
        <a:p>
          <a:endParaRPr lang="en-US"/>
        </a:p>
      </dgm:t>
    </dgm:pt>
    <dgm:pt modelId="{112BB67A-C203-4220-ABE6-3B49B9616840}" type="sibTrans" cxnId="{8A26CBFA-7EA0-4E0C-9F5B-4BC3F2CDE843}">
      <dgm:prSet/>
      <dgm:spPr/>
      <dgm:t>
        <a:bodyPr/>
        <a:lstStyle/>
        <a:p>
          <a:endParaRPr lang="en-US"/>
        </a:p>
      </dgm:t>
    </dgm:pt>
    <dgm:pt modelId="{AD154285-A84C-4D37-A231-5BD8F3148F3B}">
      <dgm:prSet custT="1"/>
      <dgm:spPr/>
      <dgm:t>
        <a:bodyPr/>
        <a:lstStyle/>
        <a:p>
          <a:r>
            <a:rPr lang="en-US" sz="2400" b="0" i="0" baseline="0" dirty="0">
              <a:latin typeface="Century Gothic" panose="020B0502020202020204" pitchFamily="34" charset="0"/>
            </a:rPr>
            <a:t>In most cases you don’t need a referral to see a specialist </a:t>
          </a:r>
          <a:endParaRPr lang="en-US" sz="2400" dirty="0">
            <a:latin typeface="Century Gothic" panose="020B0502020202020204" pitchFamily="34" charset="0"/>
          </a:endParaRPr>
        </a:p>
      </dgm:t>
    </dgm:pt>
    <dgm:pt modelId="{BFAB5E42-9DDA-41D3-B472-1F6B38F8C2C6}" type="parTrans" cxnId="{7B45A634-5378-4F3C-91EA-6A6D1EFC46ED}">
      <dgm:prSet/>
      <dgm:spPr/>
      <dgm:t>
        <a:bodyPr/>
        <a:lstStyle/>
        <a:p>
          <a:endParaRPr lang="en-US"/>
        </a:p>
      </dgm:t>
    </dgm:pt>
    <dgm:pt modelId="{419E487B-A153-4AA7-B31F-F643B93FF23F}" type="sibTrans" cxnId="{7B45A634-5378-4F3C-91EA-6A6D1EFC46ED}">
      <dgm:prSet/>
      <dgm:spPr/>
      <dgm:t>
        <a:bodyPr/>
        <a:lstStyle/>
        <a:p>
          <a:endParaRPr lang="en-US"/>
        </a:p>
      </dgm:t>
    </dgm:pt>
    <dgm:pt modelId="{B666D15B-19A7-4D41-9013-4099188BC0DA}">
      <dgm:prSet custT="1"/>
      <dgm:spPr/>
      <dgm:t>
        <a:bodyPr/>
        <a:lstStyle/>
        <a:p>
          <a:r>
            <a:rPr lang="en-US" sz="2400" b="0" i="0" baseline="0" dirty="0">
              <a:latin typeface="Century Gothic" panose="020B0502020202020204" pitchFamily="34" charset="0"/>
            </a:rPr>
            <a:t>Emergency care is the same across all states </a:t>
          </a:r>
          <a:r>
            <a:rPr lang="en-US" sz="2400" dirty="0">
              <a:latin typeface="Century Gothic" panose="020B0502020202020204" pitchFamily="34" charset="0"/>
            </a:rPr>
            <a:t> </a:t>
          </a:r>
        </a:p>
      </dgm:t>
    </dgm:pt>
    <dgm:pt modelId="{0A72D576-0D97-4E8E-B764-AB6258137CE9}" type="parTrans" cxnId="{E3531107-2B68-4987-8860-68B9775C698C}">
      <dgm:prSet/>
      <dgm:spPr/>
      <dgm:t>
        <a:bodyPr/>
        <a:lstStyle/>
        <a:p>
          <a:endParaRPr lang="en-US"/>
        </a:p>
      </dgm:t>
    </dgm:pt>
    <dgm:pt modelId="{6ECDC917-13AA-4D45-8FF2-B1F255E49F18}" type="sibTrans" cxnId="{E3531107-2B68-4987-8860-68B9775C698C}">
      <dgm:prSet/>
      <dgm:spPr/>
      <dgm:t>
        <a:bodyPr/>
        <a:lstStyle/>
        <a:p>
          <a:endParaRPr lang="en-US"/>
        </a:p>
      </dgm:t>
    </dgm:pt>
    <dgm:pt modelId="{A8E56BA2-CA05-4B72-8718-F437A6723B34}">
      <dgm:prSet custT="1"/>
      <dgm:spPr/>
      <dgm:t>
        <a:bodyPr/>
        <a:lstStyle/>
        <a:p>
          <a:r>
            <a:rPr lang="en-US" sz="2400" b="0" i="0" baseline="0" dirty="0">
              <a:latin typeface="Century Gothic" panose="020B0502020202020204" pitchFamily="34" charset="0"/>
            </a:rPr>
            <a:t>Out of state coverage as long as Medicare participation</a:t>
          </a:r>
          <a:endParaRPr lang="en-US" sz="2400" dirty="0">
            <a:latin typeface="Century Gothic" panose="020B0502020202020204" pitchFamily="34" charset="0"/>
          </a:endParaRPr>
        </a:p>
      </dgm:t>
    </dgm:pt>
    <dgm:pt modelId="{D7952F9C-BB07-4BD4-BC59-E59AA1C2EA12}" type="parTrans" cxnId="{ED33E2C9-FC38-4DF7-BA4F-CAA410FE4F49}">
      <dgm:prSet/>
      <dgm:spPr/>
      <dgm:t>
        <a:bodyPr/>
        <a:lstStyle/>
        <a:p>
          <a:endParaRPr lang="en-US"/>
        </a:p>
      </dgm:t>
    </dgm:pt>
    <dgm:pt modelId="{585B2D38-DAA0-4C28-A6AF-525EAF7067A0}" type="sibTrans" cxnId="{ED33E2C9-FC38-4DF7-BA4F-CAA410FE4F49}">
      <dgm:prSet/>
      <dgm:spPr/>
      <dgm:t>
        <a:bodyPr/>
        <a:lstStyle/>
        <a:p>
          <a:endParaRPr lang="en-US"/>
        </a:p>
      </dgm:t>
    </dgm:pt>
    <dgm:pt modelId="{39B404B2-1D74-457F-B8DE-3641C40BBB35}" type="pres">
      <dgm:prSet presAssocID="{D0AEB7A0-7E15-4A8C-80E7-A3A733F0004E}" presName="linear" presStyleCnt="0">
        <dgm:presLayoutVars>
          <dgm:animLvl val="lvl"/>
          <dgm:resizeHandles val="exact"/>
        </dgm:presLayoutVars>
      </dgm:prSet>
      <dgm:spPr/>
    </dgm:pt>
    <dgm:pt modelId="{245D0CF0-65A0-4D5A-9FFF-E6FAE8DF26DD}" type="pres">
      <dgm:prSet presAssocID="{A9C5F4BC-ECAB-4755-8CE0-FADA3D1751AA}" presName="parentText" presStyleLbl="node1" presStyleIdx="0" presStyleCnt="1" custLinFactNeighborX="497" custLinFactNeighborY="-15430">
        <dgm:presLayoutVars>
          <dgm:chMax val="0"/>
          <dgm:bulletEnabled val="1"/>
        </dgm:presLayoutVars>
      </dgm:prSet>
      <dgm:spPr/>
    </dgm:pt>
    <dgm:pt modelId="{C5DAC069-6853-46CA-82D2-C0B20094C466}" type="pres">
      <dgm:prSet presAssocID="{A9C5F4BC-ECAB-4755-8CE0-FADA3D1751A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3531107-2B68-4987-8860-68B9775C698C}" srcId="{A9C5F4BC-ECAB-4755-8CE0-FADA3D1751AA}" destId="{B666D15B-19A7-4D41-9013-4099188BC0DA}" srcOrd="3" destOrd="0" parTransId="{0A72D576-0D97-4E8E-B764-AB6258137CE9}" sibTransId="{6ECDC917-13AA-4D45-8FF2-B1F255E49F18}"/>
    <dgm:cxn modelId="{CF1D340D-9B6D-4A17-B7EA-9489A8264085}" type="presOf" srcId="{A8E56BA2-CA05-4B72-8718-F437A6723B34}" destId="{C5DAC069-6853-46CA-82D2-C0B20094C466}" srcOrd="0" destOrd="1" presId="urn:microsoft.com/office/officeart/2005/8/layout/vList2"/>
    <dgm:cxn modelId="{BDA96E22-3198-43EC-B4B2-9B21C9D5D1F7}" type="presOf" srcId="{AD154285-A84C-4D37-A231-5BD8F3148F3B}" destId="{C5DAC069-6853-46CA-82D2-C0B20094C466}" srcOrd="0" destOrd="2" presId="urn:microsoft.com/office/officeart/2005/8/layout/vList2"/>
    <dgm:cxn modelId="{7B45A634-5378-4F3C-91EA-6A6D1EFC46ED}" srcId="{A9C5F4BC-ECAB-4755-8CE0-FADA3D1751AA}" destId="{AD154285-A84C-4D37-A231-5BD8F3148F3B}" srcOrd="2" destOrd="0" parTransId="{BFAB5E42-9DDA-41D3-B472-1F6B38F8C2C6}" sibTransId="{419E487B-A153-4AA7-B31F-F643B93FF23F}"/>
    <dgm:cxn modelId="{B1E8F692-B8FE-4E2E-8D1A-CEC6D53B9D4E}" type="presOf" srcId="{B666D15B-19A7-4D41-9013-4099188BC0DA}" destId="{C5DAC069-6853-46CA-82D2-C0B20094C466}" srcOrd="0" destOrd="3" presId="urn:microsoft.com/office/officeart/2005/8/layout/vList2"/>
    <dgm:cxn modelId="{982469A0-1847-4624-A806-97AAFFD7AB98}" type="presOf" srcId="{B0F00925-2DD3-4918-BFCF-CCAC30072BC0}" destId="{C5DAC069-6853-46CA-82D2-C0B20094C466}" srcOrd="0" destOrd="0" presId="urn:microsoft.com/office/officeart/2005/8/layout/vList2"/>
    <dgm:cxn modelId="{ED33E2C9-FC38-4DF7-BA4F-CAA410FE4F49}" srcId="{A9C5F4BC-ECAB-4755-8CE0-FADA3D1751AA}" destId="{A8E56BA2-CA05-4B72-8718-F437A6723B34}" srcOrd="1" destOrd="0" parTransId="{D7952F9C-BB07-4BD4-BC59-E59AA1C2EA12}" sibTransId="{585B2D38-DAA0-4C28-A6AF-525EAF7067A0}"/>
    <dgm:cxn modelId="{AC1C74E4-ACC3-485B-BAA7-CA80DC7C99E0}" type="presOf" srcId="{A9C5F4BC-ECAB-4755-8CE0-FADA3D1751AA}" destId="{245D0CF0-65A0-4D5A-9FFF-E6FAE8DF26DD}" srcOrd="0" destOrd="0" presId="urn:microsoft.com/office/officeart/2005/8/layout/vList2"/>
    <dgm:cxn modelId="{176655E7-1C96-4BA5-9634-9F1696DC23ED}" type="presOf" srcId="{D0AEB7A0-7E15-4A8C-80E7-A3A733F0004E}" destId="{39B404B2-1D74-457F-B8DE-3641C40BBB35}" srcOrd="0" destOrd="0" presId="urn:microsoft.com/office/officeart/2005/8/layout/vList2"/>
    <dgm:cxn modelId="{B3B59CE8-2744-4E81-A44F-5A1D04269CD7}" srcId="{D0AEB7A0-7E15-4A8C-80E7-A3A733F0004E}" destId="{A9C5F4BC-ECAB-4755-8CE0-FADA3D1751AA}" srcOrd="0" destOrd="0" parTransId="{E0CAAEBD-18D3-4151-9C1D-750D19BBDEB4}" sibTransId="{A452F8BB-A19C-43D7-BA48-4C634AB8C49C}"/>
    <dgm:cxn modelId="{8A26CBFA-7EA0-4E0C-9F5B-4BC3F2CDE843}" srcId="{A9C5F4BC-ECAB-4755-8CE0-FADA3D1751AA}" destId="{B0F00925-2DD3-4918-BFCF-CCAC30072BC0}" srcOrd="0" destOrd="0" parTransId="{8CB4336E-2DC9-413D-BE7A-E945D5B24BC1}" sibTransId="{112BB67A-C203-4220-ABE6-3B49B9616840}"/>
    <dgm:cxn modelId="{53E9E5B1-3AE7-4D20-95FF-D8E48A823C02}" type="presParOf" srcId="{39B404B2-1D74-457F-B8DE-3641C40BBB35}" destId="{245D0CF0-65A0-4D5A-9FFF-E6FAE8DF26DD}" srcOrd="0" destOrd="0" presId="urn:microsoft.com/office/officeart/2005/8/layout/vList2"/>
    <dgm:cxn modelId="{95A7F2CF-454E-455C-9F1A-7CF255B17FD3}" type="presParOf" srcId="{39B404B2-1D74-457F-B8DE-3641C40BBB35}" destId="{C5DAC069-6853-46CA-82D2-C0B20094C46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21C094-0618-4F34-8D89-A0F33C0AB80A}" type="doc">
      <dgm:prSet loTypeId="urn:microsoft.com/office/officeart/2018/2/layout/IconLabelDescriptionList" loCatId="icon" qsTypeId="urn:microsoft.com/office/officeart/2005/8/quickstyle/simple1#5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455B885C-DD04-4326-80E2-9E54791663FE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b="0" dirty="0">
              <a:latin typeface="Century Gothic" panose="020B0502020202020204" pitchFamily="34" charset="0"/>
            </a:rPr>
            <a:t>Another way to get your Medicare Part A and Part B coverage. Offered by private companies that </a:t>
          </a:r>
          <a:r>
            <a:rPr lang="en-US" sz="2400" b="0" u="sng" dirty="0">
              <a:latin typeface="Century Gothic" panose="020B0502020202020204" pitchFamily="34" charset="0"/>
            </a:rPr>
            <a:t>must</a:t>
          </a:r>
          <a:r>
            <a:rPr lang="en-US" sz="2400" b="0" dirty="0">
              <a:latin typeface="Century Gothic" panose="020B0502020202020204" pitchFamily="34" charset="0"/>
            </a:rPr>
            <a:t> follow rules set by Medicare</a:t>
          </a:r>
          <a:r>
            <a:rPr lang="en-US" sz="2400" dirty="0">
              <a:latin typeface="Century Gothic" panose="020B0502020202020204" pitchFamily="34" charset="0"/>
            </a:rPr>
            <a:t>.  </a:t>
          </a:r>
        </a:p>
      </dgm:t>
    </dgm:pt>
    <dgm:pt modelId="{834B26F0-B644-44C4-837D-78276A57E69B}" type="parTrans" cxnId="{E4D34E4B-A7F8-456E-BD51-BD5A5C2ABC28}">
      <dgm:prSet/>
      <dgm:spPr/>
      <dgm:t>
        <a:bodyPr/>
        <a:lstStyle/>
        <a:p>
          <a:endParaRPr lang="en-US"/>
        </a:p>
      </dgm:t>
    </dgm:pt>
    <dgm:pt modelId="{64570A98-63D9-4CD1-A21A-D82A44417B84}" type="sibTrans" cxnId="{E4D34E4B-A7F8-456E-BD51-BD5A5C2ABC28}">
      <dgm:prSet/>
      <dgm:spPr/>
      <dgm:t>
        <a:bodyPr/>
        <a:lstStyle/>
        <a:p>
          <a:endParaRPr lang="en-US" dirty="0"/>
        </a:p>
      </dgm:t>
    </dgm:pt>
    <dgm:pt modelId="{0E4A6C75-68D1-4571-848A-A3EB992FA69E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3200" b="1" i="0" baseline="0" dirty="0">
              <a:latin typeface="Century Gothic" panose="020B0502020202020204" pitchFamily="34" charset="0"/>
            </a:rPr>
            <a:t>Part C</a:t>
          </a:r>
          <a:r>
            <a:rPr lang="en-US" sz="3200" b="0" i="0" baseline="0" dirty="0">
              <a:latin typeface="Century Gothic" panose="020B0502020202020204" pitchFamily="34" charset="0"/>
            </a:rPr>
            <a:t> = Medicare Advantage plans </a:t>
          </a:r>
          <a:endParaRPr lang="en-US" sz="3200" dirty="0">
            <a:latin typeface="Century Gothic" panose="020B0502020202020204" pitchFamily="34" charset="0"/>
          </a:endParaRPr>
        </a:p>
      </dgm:t>
    </dgm:pt>
    <dgm:pt modelId="{9097D49D-656B-4D1C-8818-A247F9DC6BEF}" type="parTrans" cxnId="{1632D7F6-586F-45BC-BDE7-A78486FA5665}">
      <dgm:prSet/>
      <dgm:spPr/>
      <dgm:t>
        <a:bodyPr/>
        <a:lstStyle/>
        <a:p>
          <a:endParaRPr lang="en-US"/>
        </a:p>
      </dgm:t>
    </dgm:pt>
    <dgm:pt modelId="{679F6AF0-DCD2-4E89-9FF1-DD77F6938DA9}" type="sibTrans" cxnId="{1632D7F6-586F-45BC-BDE7-A78486FA5665}">
      <dgm:prSet/>
      <dgm:spPr/>
      <dgm:t>
        <a:bodyPr/>
        <a:lstStyle/>
        <a:p>
          <a:endParaRPr lang="en-US"/>
        </a:p>
      </dgm:t>
    </dgm:pt>
    <dgm:pt modelId="{0EFBC26E-D63A-4D09-95BF-8F384F2CE03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i="0" baseline="0" dirty="0">
              <a:latin typeface="Century Gothic" panose="020B0502020202020204" pitchFamily="34" charset="0"/>
            </a:rPr>
            <a:t>Provides your Part A and Part B benefits through a private Medicare- approved plan; most plans also include Part D.</a:t>
          </a:r>
          <a:endParaRPr lang="en-US" sz="2400" dirty="0">
            <a:latin typeface="Century Gothic" panose="020B0502020202020204" pitchFamily="34" charset="0"/>
          </a:endParaRPr>
        </a:p>
      </dgm:t>
    </dgm:pt>
    <dgm:pt modelId="{64F29B0C-E102-48B7-96CA-6DB794918775}" type="parTrans" cxnId="{491C0F95-1D29-440A-A974-BE0AAD7C306E}">
      <dgm:prSet/>
      <dgm:spPr/>
      <dgm:t>
        <a:bodyPr/>
        <a:lstStyle/>
        <a:p>
          <a:endParaRPr lang="en-US"/>
        </a:p>
      </dgm:t>
    </dgm:pt>
    <dgm:pt modelId="{70EF721F-E1FE-4D1A-9217-483B21AE2F64}" type="sibTrans" cxnId="{491C0F95-1D29-440A-A974-BE0AAD7C306E}">
      <dgm:prSet/>
      <dgm:spPr/>
      <dgm:t>
        <a:bodyPr/>
        <a:lstStyle/>
        <a:p>
          <a:endParaRPr lang="en-US"/>
        </a:p>
      </dgm:t>
    </dgm:pt>
    <dgm:pt modelId="{88EE2C64-6A96-46A6-936D-47CE921C7636}" type="pres">
      <dgm:prSet presAssocID="{3521C094-0618-4F34-8D89-A0F33C0AB80A}" presName="root" presStyleCnt="0">
        <dgm:presLayoutVars>
          <dgm:dir/>
          <dgm:resizeHandles val="exact"/>
        </dgm:presLayoutVars>
      </dgm:prSet>
      <dgm:spPr/>
    </dgm:pt>
    <dgm:pt modelId="{CBC8F093-7427-428F-872C-508E336C509A}" type="pres">
      <dgm:prSet presAssocID="{455B885C-DD04-4326-80E2-9E54791663FE}" presName="compNode" presStyleCnt="0"/>
      <dgm:spPr/>
    </dgm:pt>
    <dgm:pt modelId="{C71ED1A8-D270-4A8B-9917-7FF07E7A9F23}" type="pres">
      <dgm:prSet presAssocID="{455B885C-DD04-4326-80E2-9E54791663FE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2ED1A2B3-60FE-4020-A3E8-81B677CC550E}" type="pres">
      <dgm:prSet presAssocID="{455B885C-DD04-4326-80E2-9E54791663FE}" presName="iconSpace" presStyleCnt="0"/>
      <dgm:spPr/>
    </dgm:pt>
    <dgm:pt modelId="{0AE83078-011F-4563-919B-D420BE1A331B}" type="pres">
      <dgm:prSet presAssocID="{455B885C-DD04-4326-80E2-9E54791663FE}" presName="parTx" presStyleLbl="revTx" presStyleIdx="0" presStyleCnt="4">
        <dgm:presLayoutVars>
          <dgm:chMax val="0"/>
          <dgm:chPref val="0"/>
        </dgm:presLayoutVars>
      </dgm:prSet>
      <dgm:spPr/>
    </dgm:pt>
    <dgm:pt modelId="{F93312B2-F4EE-4EA9-A966-6EE681A40C12}" type="pres">
      <dgm:prSet presAssocID="{455B885C-DD04-4326-80E2-9E54791663FE}" presName="txSpace" presStyleCnt="0"/>
      <dgm:spPr/>
    </dgm:pt>
    <dgm:pt modelId="{A45E9915-84E4-471C-B0AD-CC69DF8C547C}" type="pres">
      <dgm:prSet presAssocID="{455B885C-DD04-4326-80E2-9E54791663FE}" presName="desTx" presStyleLbl="revTx" presStyleIdx="1" presStyleCnt="4">
        <dgm:presLayoutVars/>
      </dgm:prSet>
      <dgm:spPr/>
    </dgm:pt>
    <dgm:pt modelId="{2755F7FA-9AA1-4843-996F-19B4B6D7C4BE}" type="pres">
      <dgm:prSet presAssocID="{64570A98-63D9-4CD1-A21A-D82A44417B84}" presName="sibTrans" presStyleCnt="0"/>
      <dgm:spPr/>
    </dgm:pt>
    <dgm:pt modelId="{B0C1212A-6EEE-40CD-859F-B6DD4849353C}" type="pres">
      <dgm:prSet presAssocID="{0E4A6C75-68D1-4571-848A-A3EB992FA69E}" presName="compNode" presStyleCnt="0"/>
      <dgm:spPr/>
    </dgm:pt>
    <dgm:pt modelId="{E56E8EDB-03C5-433D-B7A5-41ED877C0694}" type="pres">
      <dgm:prSet presAssocID="{0E4A6C75-68D1-4571-848A-A3EB992FA69E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215202C8-34A8-4144-8FB9-B1053B204FE7}" type="pres">
      <dgm:prSet presAssocID="{0E4A6C75-68D1-4571-848A-A3EB992FA69E}" presName="iconSpace" presStyleCnt="0"/>
      <dgm:spPr/>
    </dgm:pt>
    <dgm:pt modelId="{D606C9B3-687D-4356-8E74-A21E5077AA22}" type="pres">
      <dgm:prSet presAssocID="{0E4A6C75-68D1-4571-848A-A3EB992FA69E}" presName="parTx" presStyleLbl="revTx" presStyleIdx="2" presStyleCnt="4">
        <dgm:presLayoutVars>
          <dgm:chMax val="0"/>
          <dgm:chPref val="0"/>
        </dgm:presLayoutVars>
      </dgm:prSet>
      <dgm:spPr/>
    </dgm:pt>
    <dgm:pt modelId="{B99AC367-B78B-4801-A599-2BE0C9034463}" type="pres">
      <dgm:prSet presAssocID="{0E4A6C75-68D1-4571-848A-A3EB992FA69E}" presName="txSpace" presStyleCnt="0"/>
      <dgm:spPr/>
    </dgm:pt>
    <dgm:pt modelId="{A06E3797-250D-4847-9AE1-B5F4CDE7E149}" type="pres">
      <dgm:prSet presAssocID="{0E4A6C75-68D1-4571-848A-A3EB992FA69E}" presName="desTx" presStyleLbl="revTx" presStyleIdx="3" presStyleCnt="4" custLinFactNeighborX="1574" custLinFactNeighborY="-57437">
        <dgm:presLayoutVars/>
      </dgm:prSet>
      <dgm:spPr/>
    </dgm:pt>
  </dgm:ptLst>
  <dgm:cxnLst>
    <dgm:cxn modelId="{7606120B-3616-49D7-8BA9-2DAD0ABEFDF8}" type="presOf" srcId="{0EFBC26E-D63A-4D09-95BF-8F384F2CE03F}" destId="{A06E3797-250D-4847-9AE1-B5F4CDE7E149}" srcOrd="0" destOrd="0" presId="urn:microsoft.com/office/officeart/2018/2/layout/IconLabelDescriptionList"/>
    <dgm:cxn modelId="{E4D34E4B-A7F8-456E-BD51-BD5A5C2ABC28}" srcId="{3521C094-0618-4F34-8D89-A0F33C0AB80A}" destId="{455B885C-DD04-4326-80E2-9E54791663FE}" srcOrd="0" destOrd="0" parTransId="{834B26F0-B644-44C4-837D-78276A57E69B}" sibTransId="{64570A98-63D9-4CD1-A21A-D82A44417B84}"/>
    <dgm:cxn modelId="{BB685688-C649-4F3A-837C-A7AF7A3C8CA9}" type="presOf" srcId="{455B885C-DD04-4326-80E2-9E54791663FE}" destId="{0AE83078-011F-4563-919B-D420BE1A331B}" srcOrd="0" destOrd="0" presId="urn:microsoft.com/office/officeart/2018/2/layout/IconLabelDescriptionList"/>
    <dgm:cxn modelId="{491C0F95-1D29-440A-A974-BE0AAD7C306E}" srcId="{0E4A6C75-68D1-4571-848A-A3EB992FA69E}" destId="{0EFBC26E-D63A-4D09-95BF-8F384F2CE03F}" srcOrd="0" destOrd="0" parTransId="{64F29B0C-E102-48B7-96CA-6DB794918775}" sibTransId="{70EF721F-E1FE-4D1A-9217-483B21AE2F64}"/>
    <dgm:cxn modelId="{D495DDD7-A210-453A-BFD2-142CDDA718FB}" type="presOf" srcId="{0E4A6C75-68D1-4571-848A-A3EB992FA69E}" destId="{D606C9B3-687D-4356-8E74-A21E5077AA22}" srcOrd="0" destOrd="0" presId="urn:microsoft.com/office/officeart/2018/2/layout/IconLabelDescriptionList"/>
    <dgm:cxn modelId="{FAD34CF1-0D25-42BF-B1F8-536082B2F857}" type="presOf" srcId="{3521C094-0618-4F34-8D89-A0F33C0AB80A}" destId="{88EE2C64-6A96-46A6-936D-47CE921C7636}" srcOrd="0" destOrd="0" presId="urn:microsoft.com/office/officeart/2018/2/layout/IconLabelDescriptionList"/>
    <dgm:cxn modelId="{1632D7F6-586F-45BC-BDE7-A78486FA5665}" srcId="{3521C094-0618-4F34-8D89-A0F33C0AB80A}" destId="{0E4A6C75-68D1-4571-848A-A3EB992FA69E}" srcOrd="1" destOrd="0" parTransId="{9097D49D-656B-4D1C-8818-A247F9DC6BEF}" sibTransId="{679F6AF0-DCD2-4E89-9FF1-DD77F6938DA9}"/>
    <dgm:cxn modelId="{73296D46-D2B7-422C-B090-7B1834F0832D}" type="presParOf" srcId="{88EE2C64-6A96-46A6-936D-47CE921C7636}" destId="{CBC8F093-7427-428F-872C-508E336C509A}" srcOrd="0" destOrd="0" presId="urn:microsoft.com/office/officeart/2018/2/layout/IconLabelDescriptionList"/>
    <dgm:cxn modelId="{B5CE9A1A-0216-414C-8939-A88CF551F3E8}" type="presParOf" srcId="{CBC8F093-7427-428F-872C-508E336C509A}" destId="{C71ED1A8-D270-4A8B-9917-7FF07E7A9F23}" srcOrd="0" destOrd="0" presId="urn:microsoft.com/office/officeart/2018/2/layout/IconLabelDescriptionList"/>
    <dgm:cxn modelId="{6D62CAD2-888E-4868-AEE4-A1DDD22F6DB3}" type="presParOf" srcId="{CBC8F093-7427-428F-872C-508E336C509A}" destId="{2ED1A2B3-60FE-4020-A3E8-81B677CC550E}" srcOrd="1" destOrd="0" presId="urn:microsoft.com/office/officeart/2018/2/layout/IconLabelDescriptionList"/>
    <dgm:cxn modelId="{37A6FBC4-196A-48EA-A173-20F5DB7125B3}" type="presParOf" srcId="{CBC8F093-7427-428F-872C-508E336C509A}" destId="{0AE83078-011F-4563-919B-D420BE1A331B}" srcOrd="2" destOrd="0" presId="urn:microsoft.com/office/officeart/2018/2/layout/IconLabelDescriptionList"/>
    <dgm:cxn modelId="{D68A93EA-6C0D-472D-BBC7-047BE2462DBC}" type="presParOf" srcId="{CBC8F093-7427-428F-872C-508E336C509A}" destId="{F93312B2-F4EE-4EA9-A966-6EE681A40C12}" srcOrd="3" destOrd="0" presId="urn:microsoft.com/office/officeart/2018/2/layout/IconLabelDescriptionList"/>
    <dgm:cxn modelId="{F464CC77-A9B5-4A59-AE53-2EF85D375A81}" type="presParOf" srcId="{CBC8F093-7427-428F-872C-508E336C509A}" destId="{A45E9915-84E4-471C-B0AD-CC69DF8C547C}" srcOrd="4" destOrd="0" presId="urn:microsoft.com/office/officeart/2018/2/layout/IconLabelDescriptionList"/>
    <dgm:cxn modelId="{3EB6B3CC-F919-4957-8E62-DDD72FBD8A82}" type="presParOf" srcId="{88EE2C64-6A96-46A6-936D-47CE921C7636}" destId="{2755F7FA-9AA1-4843-996F-19B4B6D7C4BE}" srcOrd="1" destOrd="0" presId="urn:microsoft.com/office/officeart/2018/2/layout/IconLabelDescriptionList"/>
    <dgm:cxn modelId="{DE2E2366-6EEA-4EA8-92B5-60E783CFF685}" type="presParOf" srcId="{88EE2C64-6A96-46A6-936D-47CE921C7636}" destId="{B0C1212A-6EEE-40CD-859F-B6DD4849353C}" srcOrd="2" destOrd="0" presId="urn:microsoft.com/office/officeart/2018/2/layout/IconLabelDescriptionList"/>
    <dgm:cxn modelId="{B1A07CCF-2AA2-4D3F-A9B6-AE3265AB47D5}" type="presParOf" srcId="{B0C1212A-6EEE-40CD-859F-B6DD4849353C}" destId="{E56E8EDB-03C5-433D-B7A5-41ED877C0694}" srcOrd="0" destOrd="0" presId="urn:microsoft.com/office/officeart/2018/2/layout/IconLabelDescriptionList"/>
    <dgm:cxn modelId="{FF0FA93E-18DA-48AC-85BC-03093FBC857B}" type="presParOf" srcId="{B0C1212A-6EEE-40CD-859F-B6DD4849353C}" destId="{215202C8-34A8-4144-8FB9-B1053B204FE7}" srcOrd="1" destOrd="0" presId="urn:microsoft.com/office/officeart/2018/2/layout/IconLabelDescriptionList"/>
    <dgm:cxn modelId="{A18DE4B7-B580-4054-9D06-29ED6786162A}" type="presParOf" srcId="{B0C1212A-6EEE-40CD-859F-B6DD4849353C}" destId="{D606C9B3-687D-4356-8E74-A21E5077AA22}" srcOrd="2" destOrd="0" presId="urn:microsoft.com/office/officeart/2018/2/layout/IconLabelDescriptionList"/>
    <dgm:cxn modelId="{A322302B-9425-4E9A-B583-A89E83F2196E}" type="presParOf" srcId="{B0C1212A-6EEE-40CD-859F-B6DD4849353C}" destId="{B99AC367-B78B-4801-A599-2BE0C9034463}" srcOrd="3" destOrd="0" presId="urn:microsoft.com/office/officeart/2018/2/layout/IconLabelDescriptionList"/>
    <dgm:cxn modelId="{3D482557-0BA2-47C6-8474-7191DAC80AE8}" type="presParOf" srcId="{B0C1212A-6EEE-40CD-859F-B6DD4849353C}" destId="{A06E3797-250D-4847-9AE1-B5F4CDE7E149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87CADB5-EE44-4A5C-87C3-B3DE70ED0127}" type="doc">
      <dgm:prSet loTypeId="urn:microsoft.com/office/officeart/2005/8/layout/vList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69C284A3-6666-48DD-912B-EDA6A52CD77B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Provider and hospital networks vary by plan – always verify participation </a:t>
          </a:r>
        </a:p>
      </dgm:t>
    </dgm:pt>
    <dgm:pt modelId="{34D8CF4D-0057-4B4C-8C2A-1EC4E1509732}" type="parTrans" cxnId="{55237AFE-A9EB-428E-AC2E-7095CB2A37F7}">
      <dgm:prSet/>
      <dgm:spPr/>
      <dgm:t>
        <a:bodyPr/>
        <a:lstStyle/>
        <a:p>
          <a:endParaRPr lang="en-US"/>
        </a:p>
      </dgm:t>
    </dgm:pt>
    <dgm:pt modelId="{D55F597D-775C-4AC5-8837-772EBCCED89E}" type="sibTrans" cxnId="{55237AFE-A9EB-428E-AC2E-7095CB2A37F7}">
      <dgm:prSet/>
      <dgm:spPr/>
      <dgm:t>
        <a:bodyPr/>
        <a:lstStyle/>
        <a:p>
          <a:endParaRPr lang="en-US"/>
        </a:p>
      </dgm:t>
    </dgm:pt>
    <dgm:pt modelId="{E11B2E80-A924-4DE0-90B2-B13CBB6DD709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Confirm provider participation with insurance company </a:t>
          </a:r>
        </a:p>
      </dgm:t>
    </dgm:pt>
    <dgm:pt modelId="{05BFD4FD-B6B8-4E44-914B-C75394341F4E}" type="parTrans" cxnId="{4EE31723-B674-4D24-8D68-53575AD1C689}">
      <dgm:prSet/>
      <dgm:spPr/>
      <dgm:t>
        <a:bodyPr/>
        <a:lstStyle/>
        <a:p>
          <a:endParaRPr lang="en-US"/>
        </a:p>
      </dgm:t>
    </dgm:pt>
    <dgm:pt modelId="{1634C004-67E8-428F-BE2D-67A6DE08C435}" type="sibTrans" cxnId="{4EE31723-B674-4D24-8D68-53575AD1C689}">
      <dgm:prSet/>
      <dgm:spPr/>
      <dgm:t>
        <a:bodyPr/>
        <a:lstStyle/>
        <a:p>
          <a:endParaRPr lang="en-US"/>
        </a:p>
      </dgm:t>
    </dgm:pt>
    <dgm:pt modelId="{D8FB5E52-CE47-466E-A524-B5CC279E4720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HMO plans generally do not cover out-of-network providers or hospitals except for emergency care  </a:t>
          </a:r>
        </a:p>
      </dgm:t>
    </dgm:pt>
    <dgm:pt modelId="{6BAF4FC5-7538-441B-9505-EE5C599B4D97}" type="parTrans" cxnId="{15C271C5-262F-4EF5-85CA-3157625CF581}">
      <dgm:prSet/>
      <dgm:spPr/>
      <dgm:t>
        <a:bodyPr/>
        <a:lstStyle/>
        <a:p>
          <a:endParaRPr lang="en-US"/>
        </a:p>
      </dgm:t>
    </dgm:pt>
    <dgm:pt modelId="{8A538D73-D0B8-491A-9797-7C13E00A0EAF}" type="sibTrans" cxnId="{15C271C5-262F-4EF5-85CA-3157625CF581}">
      <dgm:prSet/>
      <dgm:spPr/>
      <dgm:t>
        <a:bodyPr/>
        <a:lstStyle/>
        <a:p>
          <a:endParaRPr lang="en-US"/>
        </a:p>
      </dgm:t>
    </dgm:pt>
    <dgm:pt modelId="{A99B8F1D-3B78-4F88-9259-F7EE320ECBF1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You may need to get a referral to see a specialist </a:t>
          </a:r>
        </a:p>
      </dgm:t>
    </dgm:pt>
    <dgm:pt modelId="{0DDB843B-8CA8-431D-AF7C-FCC607512607}" type="parTrans" cxnId="{2F246153-02BC-4D33-9846-D27A9C186AD8}">
      <dgm:prSet/>
      <dgm:spPr/>
      <dgm:t>
        <a:bodyPr/>
        <a:lstStyle/>
        <a:p>
          <a:endParaRPr lang="en-US"/>
        </a:p>
      </dgm:t>
    </dgm:pt>
    <dgm:pt modelId="{226A4516-C9EB-478F-99AB-9C41E926CC4C}" type="sibTrans" cxnId="{2F246153-02BC-4D33-9846-D27A9C186AD8}">
      <dgm:prSet/>
      <dgm:spPr/>
      <dgm:t>
        <a:bodyPr/>
        <a:lstStyle/>
        <a:p>
          <a:endParaRPr lang="en-US"/>
        </a:p>
      </dgm:t>
    </dgm:pt>
    <dgm:pt modelId="{30B029B1-B5E7-43F0-9342-88AA452FDEC3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Non-emergency coverage when traveling or out of state varies by plan.  </a:t>
          </a:r>
        </a:p>
      </dgm:t>
    </dgm:pt>
    <dgm:pt modelId="{111D136B-BD35-4E09-A78A-46402009B41A}" type="parTrans" cxnId="{1CC9F7BD-22D0-40CE-AD72-1978A5691A3F}">
      <dgm:prSet/>
      <dgm:spPr/>
      <dgm:t>
        <a:bodyPr/>
        <a:lstStyle/>
        <a:p>
          <a:endParaRPr lang="en-US"/>
        </a:p>
      </dgm:t>
    </dgm:pt>
    <dgm:pt modelId="{87302DFC-6E23-435F-8940-3CD1BBB5709C}" type="sibTrans" cxnId="{1CC9F7BD-22D0-40CE-AD72-1978A5691A3F}">
      <dgm:prSet/>
      <dgm:spPr/>
      <dgm:t>
        <a:bodyPr/>
        <a:lstStyle/>
        <a:p>
          <a:endParaRPr lang="en-US"/>
        </a:p>
      </dgm:t>
    </dgm:pt>
    <dgm:pt modelId="{AC0A8E6F-3873-4135-93F7-6F40649A9B7B}">
      <dgm:prSet custT="1"/>
      <dgm:spPr/>
      <dgm:t>
        <a:bodyPr/>
        <a:lstStyle/>
        <a:p>
          <a:r>
            <a:rPr lang="en-US" sz="2800" b="1" dirty="0">
              <a:latin typeface="Century Gothic" panose="020B0502020202020204" pitchFamily="34" charset="0"/>
            </a:rPr>
            <a:t>Medicare Advantage</a:t>
          </a:r>
          <a:endParaRPr lang="en-US" sz="2800" dirty="0">
            <a:latin typeface="Century Gothic" panose="020B0502020202020204" pitchFamily="34" charset="0"/>
          </a:endParaRPr>
        </a:p>
      </dgm:t>
    </dgm:pt>
    <dgm:pt modelId="{36E8BE0D-6E97-45CC-976E-3620D00F908E}" type="sibTrans" cxnId="{D2FE205B-2142-4544-92FE-BA3AD3DA9C44}">
      <dgm:prSet/>
      <dgm:spPr/>
      <dgm:t>
        <a:bodyPr/>
        <a:lstStyle/>
        <a:p>
          <a:endParaRPr lang="en-US"/>
        </a:p>
      </dgm:t>
    </dgm:pt>
    <dgm:pt modelId="{D56251DD-BD22-48E4-8770-812C06C5395F}" type="parTrans" cxnId="{D2FE205B-2142-4544-92FE-BA3AD3DA9C44}">
      <dgm:prSet/>
      <dgm:spPr/>
      <dgm:t>
        <a:bodyPr/>
        <a:lstStyle/>
        <a:p>
          <a:endParaRPr lang="en-US"/>
        </a:p>
      </dgm:t>
    </dgm:pt>
    <dgm:pt modelId="{2055C13B-DA3D-4235-81D2-8F10A19DFE02}" type="pres">
      <dgm:prSet presAssocID="{487CADB5-EE44-4A5C-87C3-B3DE70ED0127}" presName="linear" presStyleCnt="0">
        <dgm:presLayoutVars>
          <dgm:animLvl val="lvl"/>
          <dgm:resizeHandles val="exact"/>
        </dgm:presLayoutVars>
      </dgm:prSet>
      <dgm:spPr/>
    </dgm:pt>
    <dgm:pt modelId="{D2C15748-C8ED-4836-8788-F37C5AA2F64F}" type="pres">
      <dgm:prSet presAssocID="{AC0A8E6F-3873-4135-93F7-6F40649A9B7B}" presName="parentText" presStyleLbl="node1" presStyleIdx="0" presStyleCnt="1" custLinFactNeighborX="-125" custLinFactNeighborY="-16784">
        <dgm:presLayoutVars>
          <dgm:chMax val="0"/>
          <dgm:bulletEnabled val="1"/>
        </dgm:presLayoutVars>
      </dgm:prSet>
      <dgm:spPr/>
    </dgm:pt>
    <dgm:pt modelId="{88B7B22B-844F-42FD-9408-9CEBE11626D6}" type="pres">
      <dgm:prSet presAssocID="{AC0A8E6F-3873-4135-93F7-6F40649A9B7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4EE31723-B674-4D24-8D68-53575AD1C689}" srcId="{AC0A8E6F-3873-4135-93F7-6F40649A9B7B}" destId="{E11B2E80-A924-4DE0-90B2-B13CBB6DD709}" srcOrd="1" destOrd="0" parTransId="{05BFD4FD-B6B8-4E44-914B-C75394341F4E}" sibTransId="{1634C004-67E8-428F-BE2D-67A6DE08C435}"/>
    <dgm:cxn modelId="{B9475240-9E71-4CB9-9304-A5D7F2CCD41D}" type="presOf" srcId="{487CADB5-EE44-4A5C-87C3-B3DE70ED0127}" destId="{2055C13B-DA3D-4235-81D2-8F10A19DFE02}" srcOrd="0" destOrd="0" presId="urn:microsoft.com/office/officeart/2005/8/layout/vList2"/>
    <dgm:cxn modelId="{D2FE205B-2142-4544-92FE-BA3AD3DA9C44}" srcId="{487CADB5-EE44-4A5C-87C3-B3DE70ED0127}" destId="{AC0A8E6F-3873-4135-93F7-6F40649A9B7B}" srcOrd="0" destOrd="0" parTransId="{D56251DD-BD22-48E4-8770-812C06C5395F}" sibTransId="{36E8BE0D-6E97-45CC-976E-3620D00F908E}"/>
    <dgm:cxn modelId="{0B7C196E-D8AB-4151-92FB-C2755C6AB091}" type="presOf" srcId="{69C284A3-6666-48DD-912B-EDA6A52CD77B}" destId="{88B7B22B-844F-42FD-9408-9CEBE11626D6}" srcOrd="0" destOrd="0" presId="urn:microsoft.com/office/officeart/2005/8/layout/vList2"/>
    <dgm:cxn modelId="{2F246153-02BC-4D33-9846-D27A9C186AD8}" srcId="{AC0A8E6F-3873-4135-93F7-6F40649A9B7B}" destId="{A99B8F1D-3B78-4F88-9259-F7EE320ECBF1}" srcOrd="3" destOrd="0" parTransId="{0DDB843B-8CA8-431D-AF7C-FCC607512607}" sibTransId="{226A4516-C9EB-478F-99AB-9C41E926CC4C}"/>
    <dgm:cxn modelId="{770CB679-1834-4CAF-AE81-68D5D39C91DF}" type="presOf" srcId="{E11B2E80-A924-4DE0-90B2-B13CBB6DD709}" destId="{88B7B22B-844F-42FD-9408-9CEBE11626D6}" srcOrd="0" destOrd="1" presId="urn:microsoft.com/office/officeart/2005/8/layout/vList2"/>
    <dgm:cxn modelId="{1CC9F7BD-22D0-40CE-AD72-1978A5691A3F}" srcId="{AC0A8E6F-3873-4135-93F7-6F40649A9B7B}" destId="{30B029B1-B5E7-43F0-9342-88AA452FDEC3}" srcOrd="4" destOrd="0" parTransId="{111D136B-BD35-4E09-A78A-46402009B41A}" sibTransId="{87302DFC-6E23-435F-8940-3CD1BBB5709C}"/>
    <dgm:cxn modelId="{5BAE08C0-7553-4A1F-8462-4C2D0DEB620F}" type="presOf" srcId="{30B029B1-B5E7-43F0-9342-88AA452FDEC3}" destId="{88B7B22B-844F-42FD-9408-9CEBE11626D6}" srcOrd="0" destOrd="4" presId="urn:microsoft.com/office/officeart/2005/8/layout/vList2"/>
    <dgm:cxn modelId="{15C271C5-262F-4EF5-85CA-3157625CF581}" srcId="{AC0A8E6F-3873-4135-93F7-6F40649A9B7B}" destId="{D8FB5E52-CE47-466E-A524-B5CC279E4720}" srcOrd="2" destOrd="0" parTransId="{6BAF4FC5-7538-441B-9505-EE5C599B4D97}" sibTransId="{8A538D73-D0B8-491A-9797-7C13E00A0EAF}"/>
    <dgm:cxn modelId="{AA7FF1C9-4A63-4AAF-A842-A922F79DB956}" type="presOf" srcId="{D8FB5E52-CE47-466E-A524-B5CC279E4720}" destId="{88B7B22B-844F-42FD-9408-9CEBE11626D6}" srcOrd="0" destOrd="2" presId="urn:microsoft.com/office/officeart/2005/8/layout/vList2"/>
    <dgm:cxn modelId="{B2186DCC-843B-42E5-A731-AF895D3C6F63}" type="presOf" srcId="{AC0A8E6F-3873-4135-93F7-6F40649A9B7B}" destId="{D2C15748-C8ED-4836-8788-F37C5AA2F64F}" srcOrd="0" destOrd="0" presId="urn:microsoft.com/office/officeart/2005/8/layout/vList2"/>
    <dgm:cxn modelId="{38028FD1-8071-46EA-9997-3A040DA52362}" type="presOf" srcId="{A99B8F1D-3B78-4F88-9259-F7EE320ECBF1}" destId="{88B7B22B-844F-42FD-9408-9CEBE11626D6}" srcOrd="0" destOrd="3" presId="urn:microsoft.com/office/officeart/2005/8/layout/vList2"/>
    <dgm:cxn modelId="{55237AFE-A9EB-428E-AC2E-7095CB2A37F7}" srcId="{AC0A8E6F-3873-4135-93F7-6F40649A9B7B}" destId="{69C284A3-6666-48DD-912B-EDA6A52CD77B}" srcOrd="0" destOrd="0" parTransId="{34D8CF4D-0057-4B4C-8C2A-1EC4E1509732}" sibTransId="{D55F597D-775C-4AC5-8837-772EBCCED89E}"/>
    <dgm:cxn modelId="{A95E8C6F-4681-4A5B-AB7D-DABA7458BB67}" type="presParOf" srcId="{2055C13B-DA3D-4235-81D2-8F10A19DFE02}" destId="{D2C15748-C8ED-4836-8788-F37C5AA2F64F}" srcOrd="0" destOrd="0" presId="urn:microsoft.com/office/officeart/2005/8/layout/vList2"/>
    <dgm:cxn modelId="{65F76F23-3045-48A6-8E81-971792E357DF}" type="presParOf" srcId="{2055C13B-DA3D-4235-81D2-8F10A19DFE02}" destId="{88B7B22B-844F-42FD-9408-9CEBE11626D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9D54CA3-9C6C-4A38-994E-C9DFC3F3EA20}" type="doc">
      <dgm:prSet loTypeId="urn:microsoft.com/office/officeart/2005/8/layout/vList2" loCatId="list" qsTypeId="urn:microsoft.com/office/officeart/2005/8/quickstyle/simple1#41" qsCatId="simple" csTypeId="urn:microsoft.com/office/officeart/2005/8/colors/colorful2#4" csCatId="colorful" phldr="1"/>
      <dgm:spPr/>
      <dgm:t>
        <a:bodyPr/>
        <a:lstStyle/>
        <a:p>
          <a:endParaRPr lang="en-US"/>
        </a:p>
      </dgm:t>
    </dgm:pt>
    <dgm:pt modelId="{8845791A-38E9-451E-AE2E-40B712424022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You are </a:t>
          </a:r>
          <a:r>
            <a:rPr lang="en-US" b="1" u="sng" dirty="0">
              <a:latin typeface="Century Gothic" panose="020B0502020202020204" pitchFamily="34" charset="0"/>
            </a:rPr>
            <a:t>not</a:t>
          </a:r>
          <a:r>
            <a:rPr lang="en-US" dirty="0">
              <a:latin typeface="Century Gothic" panose="020B0502020202020204" pitchFamily="34" charset="0"/>
            </a:rPr>
            <a:t> required to join a Medicare Advantage plan &amp; may stay on Original Medicare.  </a:t>
          </a:r>
        </a:p>
      </dgm:t>
    </dgm:pt>
    <dgm:pt modelId="{DC2D1F5F-B672-4FFA-8845-B4812A9B72BC}" type="parTrans" cxnId="{E18E7905-3C93-429B-B0C7-6D768105087A}">
      <dgm:prSet/>
      <dgm:spPr/>
      <dgm:t>
        <a:bodyPr/>
        <a:lstStyle/>
        <a:p>
          <a:endParaRPr lang="en-US"/>
        </a:p>
      </dgm:t>
    </dgm:pt>
    <dgm:pt modelId="{3B26BBE6-34C9-413D-81AE-6C14212624BA}" type="sibTrans" cxnId="{E18E7905-3C93-429B-B0C7-6D768105087A}">
      <dgm:prSet/>
      <dgm:spPr/>
      <dgm:t>
        <a:bodyPr/>
        <a:lstStyle/>
        <a:p>
          <a:endParaRPr lang="en-US"/>
        </a:p>
      </dgm:t>
    </dgm:pt>
    <dgm:pt modelId="{D588B597-5219-4BF8-AF4B-B9DD9682B735}">
      <dgm:prSet/>
      <dgm:spPr/>
      <dgm:t>
        <a:bodyPr/>
        <a:lstStyle/>
        <a:p>
          <a:endParaRPr lang="en-US" dirty="0">
            <a:latin typeface="Century Gothic" panose="020B0502020202020204" pitchFamily="34" charset="0"/>
          </a:endParaRPr>
        </a:p>
      </dgm:t>
    </dgm:pt>
    <dgm:pt modelId="{59E8F3C8-514B-46B5-BEE7-1C2F648F8F49}" type="parTrans" cxnId="{3CF08BD1-71F1-4A4F-8A0B-771669598939}">
      <dgm:prSet/>
      <dgm:spPr/>
      <dgm:t>
        <a:bodyPr/>
        <a:lstStyle/>
        <a:p>
          <a:endParaRPr lang="en-US"/>
        </a:p>
      </dgm:t>
    </dgm:pt>
    <dgm:pt modelId="{013D515E-B3D5-4E4B-AAB3-4C404A0963D1}" type="sibTrans" cxnId="{3CF08BD1-71F1-4A4F-8A0B-771669598939}">
      <dgm:prSet/>
      <dgm:spPr/>
      <dgm:t>
        <a:bodyPr/>
        <a:lstStyle/>
        <a:p>
          <a:endParaRPr lang="en-US"/>
        </a:p>
      </dgm:t>
    </dgm:pt>
    <dgm:pt modelId="{F9181F3D-0C85-4E1D-BFFD-400B1650E5CD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You decide &amp; control if or when you join.                 </a:t>
          </a:r>
        </a:p>
      </dgm:t>
    </dgm:pt>
    <dgm:pt modelId="{786C0D09-D5C8-4675-B83B-AF17D7621FCD}" type="parTrans" cxnId="{DD72662E-2BFD-4ADF-B3B3-221920E73B9F}">
      <dgm:prSet/>
      <dgm:spPr/>
      <dgm:t>
        <a:bodyPr/>
        <a:lstStyle/>
        <a:p>
          <a:endParaRPr lang="en-US"/>
        </a:p>
      </dgm:t>
    </dgm:pt>
    <dgm:pt modelId="{38C17B23-4CEB-4CFC-B0AB-76722F688D91}" type="sibTrans" cxnId="{DD72662E-2BFD-4ADF-B3B3-221920E73B9F}">
      <dgm:prSet/>
      <dgm:spPr/>
      <dgm:t>
        <a:bodyPr/>
        <a:lstStyle/>
        <a:p>
          <a:endParaRPr lang="en-US"/>
        </a:p>
      </dgm:t>
    </dgm:pt>
    <dgm:pt modelId="{592764A6-C84C-4B61-B99D-7AE832EF20E5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There is </a:t>
          </a:r>
          <a:r>
            <a:rPr lang="en-US" b="1" u="sng" dirty="0">
              <a:latin typeface="Century Gothic" panose="020B0502020202020204" pitchFamily="34" charset="0"/>
            </a:rPr>
            <a:t>no</a:t>
          </a:r>
          <a:r>
            <a:rPr lang="en-US" dirty="0">
              <a:latin typeface="Century Gothic" panose="020B0502020202020204" pitchFamily="34" charset="0"/>
            </a:rPr>
            <a:t> penalty if you do not join a Medicare Advantage plan</a:t>
          </a:r>
          <a:endParaRPr lang="en-US" dirty="0"/>
        </a:p>
      </dgm:t>
    </dgm:pt>
    <dgm:pt modelId="{FDFFEC5C-D621-4E75-9979-767BEFA51416}" type="parTrans" cxnId="{C51FEA9F-6858-4816-924D-2ABB3F3CF784}">
      <dgm:prSet/>
      <dgm:spPr/>
      <dgm:t>
        <a:bodyPr/>
        <a:lstStyle/>
        <a:p>
          <a:endParaRPr lang="en-US"/>
        </a:p>
      </dgm:t>
    </dgm:pt>
    <dgm:pt modelId="{97850DB3-2936-4E2E-9B8E-069AFE674017}" type="sibTrans" cxnId="{C51FEA9F-6858-4816-924D-2ABB3F3CF784}">
      <dgm:prSet/>
      <dgm:spPr/>
      <dgm:t>
        <a:bodyPr/>
        <a:lstStyle/>
        <a:p>
          <a:endParaRPr lang="en-US"/>
        </a:p>
      </dgm:t>
    </dgm:pt>
    <dgm:pt modelId="{01FBBB79-7AF2-46E1-9D78-D13D71766FE4}" type="pres">
      <dgm:prSet presAssocID="{49D54CA3-9C6C-4A38-994E-C9DFC3F3EA20}" presName="linear" presStyleCnt="0">
        <dgm:presLayoutVars>
          <dgm:animLvl val="lvl"/>
          <dgm:resizeHandles val="exact"/>
        </dgm:presLayoutVars>
      </dgm:prSet>
      <dgm:spPr/>
    </dgm:pt>
    <dgm:pt modelId="{2EA688F2-EADA-4FB3-BD37-7E5A966B4DF2}" type="pres">
      <dgm:prSet presAssocID="{8845791A-38E9-451E-AE2E-40B71242402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B091831-E780-4554-BF69-80B8A423897A}" type="pres">
      <dgm:prSet presAssocID="{8845791A-38E9-451E-AE2E-40B712424022}" presName="childText" presStyleLbl="revTx" presStyleIdx="0" presStyleCnt="1">
        <dgm:presLayoutVars>
          <dgm:bulletEnabled val="1"/>
        </dgm:presLayoutVars>
      </dgm:prSet>
      <dgm:spPr/>
    </dgm:pt>
    <dgm:pt modelId="{DEAC4A38-60B8-4461-85E5-C62AECA87885}" type="pres">
      <dgm:prSet presAssocID="{F9181F3D-0C85-4E1D-BFFD-400B1650E5CD}" presName="parentText" presStyleLbl="node1" presStyleIdx="1" presStyleCnt="3" custLinFactY="-4860" custLinFactNeighborY="-100000">
        <dgm:presLayoutVars>
          <dgm:chMax val="0"/>
          <dgm:bulletEnabled val="1"/>
        </dgm:presLayoutVars>
      </dgm:prSet>
      <dgm:spPr/>
    </dgm:pt>
    <dgm:pt modelId="{8DE47ABA-96D5-4A69-9B56-07E01994F204}" type="pres">
      <dgm:prSet presAssocID="{38C17B23-4CEB-4CFC-B0AB-76722F688D91}" presName="spacer" presStyleCnt="0"/>
      <dgm:spPr/>
    </dgm:pt>
    <dgm:pt modelId="{0FBBD3AD-FC43-4876-BE7F-15141F9D0ACE}" type="pres">
      <dgm:prSet presAssocID="{592764A6-C84C-4B61-B99D-7AE832EF20E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18E7905-3C93-429B-B0C7-6D768105087A}" srcId="{49D54CA3-9C6C-4A38-994E-C9DFC3F3EA20}" destId="{8845791A-38E9-451E-AE2E-40B712424022}" srcOrd="0" destOrd="0" parTransId="{DC2D1F5F-B672-4FFA-8845-B4812A9B72BC}" sibTransId="{3B26BBE6-34C9-413D-81AE-6C14212624BA}"/>
    <dgm:cxn modelId="{8607A708-3B3C-4025-8363-30549C3E1FDF}" type="presOf" srcId="{592764A6-C84C-4B61-B99D-7AE832EF20E5}" destId="{0FBBD3AD-FC43-4876-BE7F-15141F9D0ACE}" srcOrd="0" destOrd="0" presId="urn:microsoft.com/office/officeart/2005/8/layout/vList2"/>
    <dgm:cxn modelId="{C261EB0B-932C-4E5F-A153-0D480169C519}" type="presOf" srcId="{D588B597-5219-4BF8-AF4B-B9DD9682B735}" destId="{BB091831-E780-4554-BF69-80B8A423897A}" srcOrd="0" destOrd="0" presId="urn:microsoft.com/office/officeart/2005/8/layout/vList2"/>
    <dgm:cxn modelId="{DD72662E-2BFD-4ADF-B3B3-221920E73B9F}" srcId="{49D54CA3-9C6C-4A38-994E-C9DFC3F3EA20}" destId="{F9181F3D-0C85-4E1D-BFFD-400B1650E5CD}" srcOrd="1" destOrd="0" parTransId="{786C0D09-D5C8-4675-B83B-AF17D7621FCD}" sibTransId="{38C17B23-4CEB-4CFC-B0AB-76722F688D91}"/>
    <dgm:cxn modelId="{C51FEA9F-6858-4816-924D-2ABB3F3CF784}" srcId="{49D54CA3-9C6C-4A38-994E-C9DFC3F3EA20}" destId="{592764A6-C84C-4B61-B99D-7AE832EF20E5}" srcOrd="2" destOrd="0" parTransId="{FDFFEC5C-D621-4E75-9979-767BEFA51416}" sibTransId="{97850DB3-2936-4E2E-9B8E-069AFE674017}"/>
    <dgm:cxn modelId="{D73205CF-B0BE-4CC4-BECA-34FE97668A72}" type="presOf" srcId="{F9181F3D-0C85-4E1D-BFFD-400B1650E5CD}" destId="{DEAC4A38-60B8-4461-85E5-C62AECA87885}" srcOrd="0" destOrd="0" presId="urn:microsoft.com/office/officeart/2005/8/layout/vList2"/>
    <dgm:cxn modelId="{3CF08BD1-71F1-4A4F-8A0B-771669598939}" srcId="{8845791A-38E9-451E-AE2E-40B712424022}" destId="{D588B597-5219-4BF8-AF4B-B9DD9682B735}" srcOrd="0" destOrd="0" parTransId="{59E8F3C8-514B-46B5-BEE7-1C2F648F8F49}" sibTransId="{013D515E-B3D5-4E4B-AAB3-4C404A0963D1}"/>
    <dgm:cxn modelId="{E7DF2FD6-0652-4A7A-AB7F-7E79FA77A191}" type="presOf" srcId="{49D54CA3-9C6C-4A38-994E-C9DFC3F3EA20}" destId="{01FBBB79-7AF2-46E1-9D78-D13D71766FE4}" srcOrd="0" destOrd="0" presId="urn:microsoft.com/office/officeart/2005/8/layout/vList2"/>
    <dgm:cxn modelId="{1974C0E5-5B50-47AF-AB24-ABDC3FA57D75}" type="presOf" srcId="{8845791A-38E9-451E-AE2E-40B712424022}" destId="{2EA688F2-EADA-4FB3-BD37-7E5A966B4DF2}" srcOrd="0" destOrd="0" presId="urn:microsoft.com/office/officeart/2005/8/layout/vList2"/>
    <dgm:cxn modelId="{9A1B1885-7DCE-4B3B-A009-67D26C768AD1}" type="presParOf" srcId="{01FBBB79-7AF2-46E1-9D78-D13D71766FE4}" destId="{2EA688F2-EADA-4FB3-BD37-7E5A966B4DF2}" srcOrd="0" destOrd="0" presId="urn:microsoft.com/office/officeart/2005/8/layout/vList2"/>
    <dgm:cxn modelId="{43660CC8-8536-4FF9-A7C4-8B9E4148CC45}" type="presParOf" srcId="{01FBBB79-7AF2-46E1-9D78-D13D71766FE4}" destId="{BB091831-E780-4554-BF69-80B8A423897A}" srcOrd="1" destOrd="0" presId="urn:microsoft.com/office/officeart/2005/8/layout/vList2"/>
    <dgm:cxn modelId="{4E2EEA8B-5D77-4DB9-BEBF-E84729C92435}" type="presParOf" srcId="{01FBBB79-7AF2-46E1-9D78-D13D71766FE4}" destId="{DEAC4A38-60B8-4461-85E5-C62AECA87885}" srcOrd="2" destOrd="0" presId="urn:microsoft.com/office/officeart/2005/8/layout/vList2"/>
    <dgm:cxn modelId="{9C596A03-AC55-414F-B30D-CCF37794032E}" type="presParOf" srcId="{01FBBB79-7AF2-46E1-9D78-D13D71766FE4}" destId="{8DE47ABA-96D5-4A69-9B56-07E01994F204}" srcOrd="3" destOrd="0" presId="urn:microsoft.com/office/officeart/2005/8/layout/vList2"/>
    <dgm:cxn modelId="{C8D59BD3-91F2-421D-B157-8129A2AE412A}" type="presParOf" srcId="{01FBBB79-7AF2-46E1-9D78-D13D71766FE4}" destId="{0FBBD3AD-FC43-4876-BE7F-15141F9D0AC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867B92-A19D-4F84-AA67-0793BE473E17}" type="doc">
      <dgm:prSet loTypeId="urn:microsoft.com/office/officeart/2005/8/layout/default" loCatId="list" qsTypeId="urn:microsoft.com/office/officeart/2005/8/quickstyle/simple1#9" qsCatId="simple" csTypeId="urn:microsoft.com/office/officeart/2005/8/colors/accent1_2#8" csCatId="accent1" phldr="1"/>
      <dgm:spPr/>
      <dgm:t>
        <a:bodyPr/>
        <a:lstStyle/>
        <a:p>
          <a:endParaRPr lang="en-US"/>
        </a:p>
      </dgm:t>
    </dgm:pt>
    <dgm:pt modelId="{77B4F474-5418-4A25-B190-F920D03C4C8A}">
      <dgm:prSet custT="1"/>
      <dgm:spPr/>
      <dgm:t>
        <a:bodyPr/>
        <a:lstStyle/>
        <a:p>
          <a:r>
            <a:rPr lang="en-US" sz="2800" b="1" dirty="0">
              <a:latin typeface="Century Gothic" panose="020B0502020202020204" pitchFamily="34" charset="0"/>
            </a:rPr>
            <a:t>Original Medicare</a:t>
          </a:r>
          <a:endParaRPr lang="en-US" sz="2800" dirty="0">
            <a:latin typeface="Century Gothic" panose="020B0502020202020204" pitchFamily="34" charset="0"/>
          </a:endParaRPr>
        </a:p>
      </dgm:t>
    </dgm:pt>
    <dgm:pt modelId="{8B8CB510-D971-4A7F-9F5C-816AEE1CD02A}" type="parTrans" cxnId="{068AB658-5938-4D17-A5FC-BBFC0E48E2E4}">
      <dgm:prSet/>
      <dgm:spPr/>
      <dgm:t>
        <a:bodyPr/>
        <a:lstStyle/>
        <a:p>
          <a:endParaRPr lang="en-US"/>
        </a:p>
      </dgm:t>
    </dgm:pt>
    <dgm:pt modelId="{DF18C4D0-E344-4505-95BD-1E64F49D8E74}" type="sibTrans" cxnId="{068AB658-5938-4D17-A5FC-BBFC0E48E2E4}">
      <dgm:prSet/>
      <dgm:spPr/>
      <dgm:t>
        <a:bodyPr/>
        <a:lstStyle/>
        <a:p>
          <a:endParaRPr lang="en-US"/>
        </a:p>
      </dgm:t>
    </dgm:pt>
    <dgm:pt modelId="{858E7E6A-4BD2-41FD-ACA1-301087F1C4E9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Part B premium </a:t>
          </a:r>
          <a:r>
            <a:rPr lang="en-US" sz="2400" b="1" dirty="0">
              <a:latin typeface="Century Gothic" panose="020B0502020202020204" pitchFamily="34" charset="0"/>
            </a:rPr>
            <a:t> </a:t>
          </a:r>
          <a:endParaRPr lang="en-US" sz="2400" dirty="0">
            <a:latin typeface="Century Gothic" panose="020B0502020202020204" pitchFamily="34" charset="0"/>
          </a:endParaRPr>
        </a:p>
      </dgm:t>
    </dgm:pt>
    <dgm:pt modelId="{E2A45391-7A26-4DF1-94D4-A6BCD1080CDE}" type="parTrans" cxnId="{1120E8D7-CA6A-4E20-8E39-AEE59CBCEFD1}">
      <dgm:prSet/>
      <dgm:spPr/>
      <dgm:t>
        <a:bodyPr/>
        <a:lstStyle/>
        <a:p>
          <a:endParaRPr lang="en-US"/>
        </a:p>
      </dgm:t>
    </dgm:pt>
    <dgm:pt modelId="{DEA322E5-1526-4589-A5E5-5BA53F5D0EC1}" type="sibTrans" cxnId="{1120E8D7-CA6A-4E20-8E39-AEE59CBCEFD1}">
      <dgm:prSet/>
      <dgm:spPr/>
      <dgm:t>
        <a:bodyPr/>
        <a:lstStyle/>
        <a:p>
          <a:endParaRPr lang="en-US"/>
        </a:p>
      </dgm:t>
    </dgm:pt>
    <dgm:pt modelId="{2B9415C8-5C85-4536-8CE2-027107868396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Medigap premium, if purchased </a:t>
          </a:r>
        </a:p>
      </dgm:t>
    </dgm:pt>
    <dgm:pt modelId="{7E343B90-CBBF-42F8-B984-D337AB2CEF7D}" type="parTrans" cxnId="{9D9F7585-1B7A-439C-83D8-9DB676DC4B0E}">
      <dgm:prSet/>
      <dgm:spPr/>
      <dgm:t>
        <a:bodyPr/>
        <a:lstStyle/>
        <a:p>
          <a:endParaRPr lang="en-US"/>
        </a:p>
      </dgm:t>
    </dgm:pt>
    <dgm:pt modelId="{9E3D2FBA-D594-4DD0-A3F2-C7A301352335}" type="sibTrans" cxnId="{9D9F7585-1B7A-439C-83D8-9DB676DC4B0E}">
      <dgm:prSet/>
      <dgm:spPr/>
      <dgm:t>
        <a:bodyPr/>
        <a:lstStyle/>
        <a:p>
          <a:endParaRPr lang="en-US"/>
        </a:p>
      </dgm:t>
    </dgm:pt>
    <dgm:pt modelId="{D07D0B6E-A5EF-4C8E-A0DE-FF99E2CCD611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 Part D premium if purchased</a:t>
          </a:r>
        </a:p>
      </dgm:t>
    </dgm:pt>
    <dgm:pt modelId="{30CC0FBF-0A0A-41D1-9790-F1C400228DE6}" type="parTrans" cxnId="{4AD51B37-B214-4E19-B6BB-10430B2AC6A8}">
      <dgm:prSet/>
      <dgm:spPr/>
      <dgm:t>
        <a:bodyPr/>
        <a:lstStyle/>
        <a:p>
          <a:endParaRPr lang="en-US"/>
        </a:p>
      </dgm:t>
    </dgm:pt>
    <dgm:pt modelId="{808CDB8F-867E-4D0C-9157-2D8EFBC48AD8}" type="sibTrans" cxnId="{4AD51B37-B214-4E19-B6BB-10430B2AC6A8}">
      <dgm:prSet/>
      <dgm:spPr/>
      <dgm:t>
        <a:bodyPr/>
        <a:lstStyle/>
        <a:p>
          <a:endParaRPr lang="en-US"/>
        </a:p>
      </dgm:t>
    </dgm:pt>
    <dgm:pt modelId="{61214285-9544-4BAA-8671-1B0AEF369713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More predictable medical costs with some Medigap plans.  </a:t>
          </a:r>
        </a:p>
      </dgm:t>
    </dgm:pt>
    <dgm:pt modelId="{8B844AC2-5D5E-46E3-B823-2CB603BA7A42}" type="parTrans" cxnId="{8F46D129-1830-46A2-B73A-E629E1B08FC2}">
      <dgm:prSet/>
      <dgm:spPr/>
      <dgm:t>
        <a:bodyPr/>
        <a:lstStyle/>
        <a:p>
          <a:endParaRPr lang="en-US"/>
        </a:p>
      </dgm:t>
    </dgm:pt>
    <dgm:pt modelId="{6349378F-5B88-4A7E-BDF5-18F16A0E9DB9}" type="sibTrans" cxnId="{8F46D129-1830-46A2-B73A-E629E1B08FC2}">
      <dgm:prSet/>
      <dgm:spPr/>
      <dgm:t>
        <a:bodyPr/>
        <a:lstStyle/>
        <a:p>
          <a:endParaRPr lang="en-US"/>
        </a:p>
      </dgm:t>
    </dgm:pt>
    <dgm:pt modelId="{58AC5854-543B-4329-952A-ED3601815CE2}" type="pres">
      <dgm:prSet presAssocID="{97867B92-A19D-4F84-AA67-0793BE473E17}" presName="diagram" presStyleCnt="0">
        <dgm:presLayoutVars>
          <dgm:dir/>
          <dgm:resizeHandles val="exact"/>
        </dgm:presLayoutVars>
      </dgm:prSet>
      <dgm:spPr/>
    </dgm:pt>
    <dgm:pt modelId="{DC00C542-7715-48E1-88BF-578DD451A261}" type="pres">
      <dgm:prSet presAssocID="{77B4F474-5418-4A25-B190-F920D03C4C8A}" presName="node" presStyleLbl="node1" presStyleIdx="0" presStyleCnt="1" custLinFactNeighborX="583" custLinFactNeighborY="-9409">
        <dgm:presLayoutVars>
          <dgm:bulletEnabled val="1"/>
        </dgm:presLayoutVars>
      </dgm:prSet>
      <dgm:spPr/>
    </dgm:pt>
  </dgm:ptLst>
  <dgm:cxnLst>
    <dgm:cxn modelId="{57335701-3113-4B2D-9E24-B87A66E1A9D9}" type="presOf" srcId="{D07D0B6E-A5EF-4C8E-A0DE-FF99E2CCD611}" destId="{DC00C542-7715-48E1-88BF-578DD451A261}" srcOrd="0" destOrd="3" presId="urn:microsoft.com/office/officeart/2005/8/layout/default"/>
    <dgm:cxn modelId="{D9922117-5B96-4B07-8E3F-9E45DB7E5FF7}" type="presOf" srcId="{858E7E6A-4BD2-41FD-ACA1-301087F1C4E9}" destId="{DC00C542-7715-48E1-88BF-578DD451A261}" srcOrd="0" destOrd="1" presId="urn:microsoft.com/office/officeart/2005/8/layout/default"/>
    <dgm:cxn modelId="{8F46D129-1830-46A2-B73A-E629E1B08FC2}" srcId="{77B4F474-5418-4A25-B190-F920D03C4C8A}" destId="{61214285-9544-4BAA-8671-1B0AEF369713}" srcOrd="3" destOrd="0" parTransId="{8B844AC2-5D5E-46E3-B823-2CB603BA7A42}" sibTransId="{6349378F-5B88-4A7E-BDF5-18F16A0E9DB9}"/>
    <dgm:cxn modelId="{774AD92C-AACC-4E08-A770-84BBE1E72426}" type="presOf" srcId="{77B4F474-5418-4A25-B190-F920D03C4C8A}" destId="{DC00C542-7715-48E1-88BF-578DD451A261}" srcOrd="0" destOrd="0" presId="urn:microsoft.com/office/officeart/2005/8/layout/default"/>
    <dgm:cxn modelId="{4AD51B37-B214-4E19-B6BB-10430B2AC6A8}" srcId="{77B4F474-5418-4A25-B190-F920D03C4C8A}" destId="{D07D0B6E-A5EF-4C8E-A0DE-FF99E2CCD611}" srcOrd="2" destOrd="0" parTransId="{30CC0FBF-0A0A-41D1-9790-F1C400228DE6}" sibTransId="{808CDB8F-867E-4D0C-9157-2D8EFBC48AD8}"/>
    <dgm:cxn modelId="{2192726F-ED96-4F9C-A441-8C34820DBFDF}" type="presOf" srcId="{61214285-9544-4BAA-8671-1B0AEF369713}" destId="{DC00C542-7715-48E1-88BF-578DD451A261}" srcOrd="0" destOrd="4" presId="urn:microsoft.com/office/officeart/2005/8/layout/default"/>
    <dgm:cxn modelId="{068AB658-5938-4D17-A5FC-BBFC0E48E2E4}" srcId="{97867B92-A19D-4F84-AA67-0793BE473E17}" destId="{77B4F474-5418-4A25-B190-F920D03C4C8A}" srcOrd="0" destOrd="0" parTransId="{8B8CB510-D971-4A7F-9F5C-816AEE1CD02A}" sibTransId="{DF18C4D0-E344-4505-95BD-1E64F49D8E74}"/>
    <dgm:cxn modelId="{9D9F7585-1B7A-439C-83D8-9DB676DC4B0E}" srcId="{77B4F474-5418-4A25-B190-F920D03C4C8A}" destId="{2B9415C8-5C85-4536-8CE2-027107868396}" srcOrd="1" destOrd="0" parTransId="{7E343B90-CBBF-42F8-B984-D337AB2CEF7D}" sibTransId="{9E3D2FBA-D594-4DD0-A3F2-C7A301352335}"/>
    <dgm:cxn modelId="{DE882EA7-7C5A-4C5C-81D4-F83747283C5D}" type="presOf" srcId="{97867B92-A19D-4F84-AA67-0793BE473E17}" destId="{58AC5854-543B-4329-952A-ED3601815CE2}" srcOrd="0" destOrd="0" presId="urn:microsoft.com/office/officeart/2005/8/layout/default"/>
    <dgm:cxn modelId="{F1033EAF-FA20-48AF-B0E9-3A511C6BF533}" type="presOf" srcId="{2B9415C8-5C85-4536-8CE2-027107868396}" destId="{DC00C542-7715-48E1-88BF-578DD451A261}" srcOrd="0" destOrd="2" presId="urn:microsoft.com/office/officeart/2005/8/layout/default"/>
    <dgm:cxn modelId="{1120E8D7-CA6A-4E20-8E39-AEE59CBCEFD1}" srcId="{77B4F474-5418-4A25-B190-F920D03C4C8A}" destId="{858E7E6A-4BD2-41FD-ACA1-301087F1C4E9}" srcOrd="0" destOrd="0" parTransId="{E2A45391-7A26-4DF1-94D4-A6BCD1080CDE}" sibTransId="{DEA322E5-1526-4589-A5E5-5BA53F5D0EC1}"/>
    <dgm:cxn modelId="{4ADE0215-2111-4A0C-8017-98EEC8896AFA}" type="presParOf" srcId="{58AC5854-543B-4329-952A-ED3601815CE2}" destId="{DC00C542-7715-48E1-88BF-578DD451A261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15245E5-CCD8-406A-859D-37E26334CB91}" type="doc">
      <dgm:prSet loTypeId="urn:microsoft.com/office/officeart/2005/8/layout/process1" loCatId="process" qsTypeId="urn:microsoft.com/office/officeart/2005/8/quickstyle/simple1#10" qsCatId="simple" csTypeId="urn:microsoft.com/office/officeart/2005/8/colors/accent1_2#9" csCatId="accent1" phldr="1"/>
      <dgm:spPr/>
      <dgm:t>
        <a:bodyPr/>
        <a:lstStyle/>
        <a:p>
          <a:endParaRPr lang="en-US"/>
        </a:p>
      </dgm:t>
    </dgm:pt>
    <dgm:pt modelId="{B0172415-14E9-4767-A4EF-32AEE16D7023}">
      <dgm:prSet custT="1"/>
      <dgm:spPr/>
      <dgm:t>
        <a:bodyPr/>
        <a:lstStyle/>
        <a:p>
          <a:r>
            <a:rPr lang="en-US" sz="2000" b="1" i="0" baseline="0" dirty="0">
              <a:latin typeface="Century Gothic" panose="020B0502020202020204" pitchFamily="34" charset="0"/>
            </a:rPr>
            <a:t>Medicare Advantage</a:t>
          </a:r>
          <a:endParaRPr lang="en-US" sz="2000" dirty="0">
            <a:latin typeface="Century Gothic" panose="020B0502020202020204" pitchFamily="34" charset="0"/>
          </a:endParaRPr>
        </a:p>
      </dgm:t>
    </dgm:pt>
    <dgm:pt modelId="{04AEA8AB-F8C7-46ED-88FC-8705BEF16A7D}" type="parTrans" cxnId="{FF644145-717A-425E-9590-F936475BA3A4}">
      <dgm:prSet/>
      <dgm:spPr/>
      <dgm:t>
        <a:bodyPr/>
        <a:lstStyle/>
        <a:p>
          <a:endParaRPr lang="en-US"/>
        </a:p>
      </dgm:t>
    </dgm:pt>
    <dgm:pt modelId="{7534C7AA-9AF7-481C-8F33-DB686D651E5C}" type="sibTrans" cxnId="{FF644145-717A-425E-9590-F936475BA3A4}">
      <dgm:prSet/>
      <dgm:spPr/>
      <dgm:t>
        <a:bodyPr/>
        <a:lstStyle/>
        <a:p>
          <a:endParaRPr lang="en-US"/>
        </a:p>
      </dgm:t>
    </dgm:pt>
    <dgm:pt modelId="{434CAC37-364C-4334-B950-04D52C3E548F}">
      <dgm:prSet custT="1"/>
      <dgm:spPr/>
      <dgm:t>
        <a:bodyPr/>
        <a:lstStyle/>
        <a:p>
          <a:r>
            <a:rPr lang="en-US" sz="2400" b="0" i="0" baseline="0" dirty="0">
              <a:latin typeface="Century Gothic" panose="020B0502020202020204" pitchFamily="34" charset="0"/>
            </a:rPr>
            <a:t>Part B premium </a:t>
          </a:r>
          <a:r>
            <a:rPr lang="en-US" sz="2400" b="1" i="0" baseline="0" dirty="0">
              <a:latin typeface="Century Gothic" panose="020B0502020202020204" pitchFamily="34" charset="0"/>
            </a:rPr>
            <a:t> </a:t>
          </a:r>
          <a:endParaRPr lang="en-US" sz="2400" dirty="0">
            <a:latin typeface="Century Gothic" panose="020B0502020202020204" pitchFamily="34" charset="0"/>
          </a:endParaRPr>
        </a:p>
      </dgm:t>
    </dgm:pt>
    <dgm:pt modelId="{11C47D16-DE55-48AB-BD92-5A227E4AEB30}" type="parTrans" cxnId="{1C8CEBB5-CE40-49B5-A8AF-546202211A03}">
      <dgm:prSet/>
      <dgm:spPr/>
      <dgm:t>
        <a:bodyPr/>
        <a:lstStyle/>
        <a:p>
          <a:endParaRPr lang="en-US"/>
        </a:p>
      </dgm:t>
    </dgm:pt>
    <dgm:pt modelId="{DDB9850A-9B16-4E4E-95C8-91343757C46A}" type="sibTrans" cxnId="{1C8CEBB5-CE40-49B5-A8AF-546202211A03}">
      <dgm:prSet/>
      <dgm:spPr/>
      <dgm:t>
        <a:bodyPr/>
        <a:lstStyle/>
        <a:p>
          <a:endParaRPr lang="en-US"/>
        </a:p>
      </dgm:t>
    </dgm:pt>
    <dgm:pt modelId="{F12BC2AB-F1B0-4A42-9992-27AE6EF2A956}">
      <dgm:prSet custT="1"/>
      <dgm:spPr/>
      <dgm:t>
        <a:bodyPr/>
        <a:lstStyle/>
        <a:p>
          <a:r>
            <a:rPr lang="en-US" sz="2400" b="0" i="0" baseline="0" dirty="0">
              <a:latin typeface="Century Gothic" panose="020B0502020202020204" pitchFamily="34" charset="0"/>
            </a:rPr>
            <a:t>Plan premium, if any</a:t>
          </a:r>
          <a:endParaRPr lang="en-US" sz="2400" dirty="0">
            <a:latin typeface="Century Gothic" panose="020B0502020202020204" pitchFamily="34" charset="0"/>
          </a:endParaRPr>
        </a:p>
      </dgm:t>
    </dgm:pt>
    <dgm:pt modelId="{8D007961-FB67-4BA3-85B6-C5791C812175}" type="parTrans" cxnId="{C25F660E-8C45-49A7-8B11-B96160356299}">
      <dgm:prSet/>
      <dgm:spPr/>
      <dgm:t>
        <a:bodyPr/>
        <a:lstStyle/>
        <a:p>
          <a:endParaRPr lang="en-US"/>
        </a:p>
      </dgm:t>
    </dgm:pt>
    <dgm:pt modelId="{4503DC19-AE97-4486-BD8B-B85F498A21C9}" type="sibTrans" cxnId="{C25F660E-8C45-49A7-8B11-B96160356299}">
      <dgm:prSet/>
      <dgm:spPr/>
      <dgm:t>
        <a:bodyPr/>
        <a:lstStyle/>
        <a:p>
          <a:endParaRPr lang="en-US"/>
        </a:p>
      </dgm:t>
    </dgm:pt>
    <dgm:pt modelId="{454168AE-587E-4945-AB62-AA95604AC74E}">
      <dgm:prSet custT="1"/>
      <dgm:spPr/>
      <dgm:t>
        <a:bodyPr/>
        <a:lstStyle/>
        <a:p>
          <a:r>
            <a:rPr lang="en-US" sz="2400" b="0" i="0" baseline="0" dirty="0">
              <a:latin typeface="Century Gothic" panose="020B0502020202020204" pitchFamily="34" charset="0"/>
            </a:rPr>
            <a:t>Drug coverage may be included</a:t>
          </a:r>
          <a:endParaRPr lang="en-US" sz="2400" dirty="0">
            <a:latin typeface="Century Gothic" panose="020B0502020202020204" pitchFamily="34" charset="0"/>
          </a:endParaRPr>
        </a:p>
      </dgm:t>
    </dgm:pt>
    <dgm:pt modelId="{4B2A8FCA-C08A-4030-B4B5-E47406CD2C7C}" type="parTrans" cxnId="{C17B3332-732D-4428-B8CC-6D054A7D41D4}">
      <dgm:prSet/>
      <dgm:spPr/>
      <dgm:t>
        <a:bodyPr/>
        <a:lstStyle/>
        <a:p>
          <a:endParaRPr lang="en-US"/>
        </a:p>
      </dgm:t>
    </dgm:pt>
    <dgm:pt modelId="{70FE84BC-C97B-43A9-8F4B-48D9E7164D07}" type="sibTrans" cxnId="{C17B3332-732D-4428-B8CC-6D054A7D41D4}">
      <dgm:prSet/>
      <dgm:spPr/>
      <dgm:t>
        <a:bodyPr/>
        <a:lstStyle/>
        <a:p>
          <a:endParaRPr lang="en-US"/>
        </a:p>
      </dgm:t>
    </dgm:pt>
    <dgm:pt modelId="{6CFD1688-49FA-445A-B10E-67F0CDC4372D}">
      <dgm:prSet custT="1"/>
      <dgm:spPr/>
      <dgm:t>
        <a:bodyPr/>
        <a:lstStyle/>
        <a:p>
          <a:r>
            <a:rPr lang="en-US" sz="2400" b="0" i="0" baseline="0" dirty="0">
              <a:latin typeface="Century Gothic" panose="020B0502020202020204" pitchFamily="34" charset="0"/>
            </a:rPr>
            <a:t>Lower monthly premium may mean more cost-sharing when care is used </a:t>
          </a:r>
          <a:endParaRPr lang="en-US" sz="2400" dirty="0">
            <a:latin typeface="Century Gothic" panose="020B0502020202020204" pitchFamily="34" charset="0"/>
          </a:endParaRPr>
        </a:p>
      </dgm:t>
    </dgm:pt>
    <dgm:pt modelId="{9A041F30-8FDF-4DF9-B545-CF342FF69238}" type="parTrans" cxnId="{7B795FE8-74A4-48EF-AB0C-A904CC6CC900}">
      <dgm:prSet/>
      <dgm:spPr/>
      <dgm:t>
        <a:bodyPr/>
        <a:lstStyle/>
        <a:p>
          <a:endParaRPr lang="en-US"/>
        </a:p>
      </dgm:t>
    </dgm:pt>
    <dgm:pt modelId="{365B3BAB-2DB2-41E2-8EBE-90996B872D87}" type="sibTrans" cxnId="{7B795FE8-74A4-48EF-AB0C-A904CC6CC900}">
      <dgm:prSet/>
      <dgm:spPr/>
      <dgm:t>
        <a:bodyPr/>
        <a:lstStyle/>
        <a:p>
          <a:endParaRPr lang="en-US"/>
        </a:p>
      </dgm:t>
    </dgm:pt>
    <dgm:pt modelId="{965D081C-1D01-4B38-9F25-B68D43A9B8E8}" type="pres">
      <dgm:prSet presAssocID="{C15245E5-CCD8-406A-859D-37E26334CB91}" presName="Name0" presStyleCnt="0">
        <dgm:presLayoutVars>
          <dgm:dir/>
          <dgm:resizeHandles val="exact"/>
        </dgm:presLayoutVars>
      </dgm:prSet>
      <dgm:spPr/>
    </dgm:pt>
    <dgm:pt modelId="{6730F3A6-DB05-4F99-966B-C63632240EBB}" type="pres">
      <dgm:prSet presAssocID="{B0172415-14E9-4767-A4EF-32AEE16D7023}" presName="node" presStyleLbl="node1" presStyleIdx="0" presStyleCnt="1" custLinFactNeighborY="-6786">
        <dgm:presLayoutVars>
          <dgm:bulletEnabled val="1"/>
        </dgm:presLayoutVars>
      </dgm:prSet>
      <dgm:spPr/>
    </dgm:pt>
  </dgm:ptLst>
  <dgm:cxnLst>
    <dgm:cxn modelId="{C25F660E-8C45-49A7-8B11-B96160356299}" srcId="{B0172415-14E9-4767-A4EF-32AEE16D7023}" destId="{F12BC2AB-F1B0-4A42-9992-27AE6EF2A956}" srcOrd="1" destOrd="0" parTransId="{8D007961-FB67-4BA3-85B6-C5791C812175}" sibTransId="{4503DC19-AE97-4486-BD8B-B85F498A21C9}"/>
    <dgm:cxn modelId="{C17B3332-732D-4428-B8CC-6D054A7D41D4}" srcId="{B0172415-14E9-4767-A4EF-32AEE16D7023}" destId="{454168AE-587E-4945-AB62-AA95604AC74E}" srcOrd="2" destOrd="0" parTransId="{4B2A8FCA-C08A-4030-B4B5-E47406CD2C7C}" sibTransId="{70FE84BC-C97B-43A9-8F4B-48D9E7164D07}"/>
    <dgm:cxn modelId="{48A92B5E-0414-46FB-9914-A1FC59ACC1D1}" type="presOf" srcId="{C15245E5-CCD8-406A-859D-37E26334CB91}" destId="{965D081C-1D01-4B38-9F25-B68D43A9B8E8}" srcOrd="0" destOrd="0" presId="urn:microsoft.com/office/officeart/2005/8/layout/process1"/>
    <dgm:cxn modelId="{FF644145-717A-425E-9590-F936475BA3A4}" srcId="{C15245E5-CCD8-406A-859D-37E26334CB91}" destId="{B0172415-14E9-4767-A4EF-32AEE16D7023}" srcOrd="0" destOrd="0" parTransId="{04AEA8AB-F8C7-46ED-88FC-8705BEF16A7D}" sibTransId="{7534C7AA-9AF7-481C-8F33-DB686D651E5C}"/>
    <dgm:cxn modelId="{0A5C0468-C268-4B7D-8E83-2A6373CCE616}" type="presOf" srcId="{F12BC2AB-F1B0-4A42-9992-27AE6EF2A956}" destId="{6730F3A6-DB05-4F99-966B-C63632240EBB}" srcOrd="0" destOrd="2" presId="urn:microsoft.com/office/officeart/2005/8/layout/process1"/>
    <dgm:cxn modelId="{312AE249-F6D4-4697-B39B-F06BE884E5E4}" type="presOf" srcId="{6CFD1688-49FA-445A-B10E-67F0CDC4372D}" destId="{6730F3A6-DB05-4F99-966B-C63632240EBB}" srcOrd="0" destOrd="4" presId="urn:microsoft.com/office/officeart/2005/8/layout/process1"/>
    <dgm:cxn modelId="{6791544B-F942-4E14-AC19-097D5FF72E2F}" type="presOf" srcId="{B0172415-14E9-4767-A4EF-32AEE16D7023}" destId="{6730F3A6-DB05-4F99-966B-C63632240EBB}" srcOrd="0" destOrd="0" presId="urn:microsoft.com/office/officeart/2005/8/layout/process1"/>
    <dgm:cxn modelId="{EF4CAB6F-F716-4BB1-9E62-622C50D41A4B}" type="presOf" srcId="{434CAC37-364C-4334-B950-04D52C3E548F}" destId="{6730F3A6-DB05-4F99-966B-C63632240EBB}" srcOrd="0" destOrd="1" presId="urn:microsoft.com/office/officeart/2005/8/layout/process1"/>
    <dgm:cxn modelId="{1C8CEBB5-CE40-49B5-A8AF-546202211A03}" srcId="{B0172415-14E9-4767-A4EF-32AEE16D7023}" destId="{434CAC37-364C-4334-B950-04D52C3E548F}" srcOrd="0" destOrd="0" parTransId="{11C47D16-DE55-48AB-BD92-5A227E4AEB30}" sibTransId="{DDB9850A-9B16-4E4E-95C8-91343757C46A}"/>
    <dgm:cxn modelId="{C1770BBA-D5C3-4E71-96FE-69564D0E45A9}" type="presOf" srcId="{454168AE-587E-4945-AB62-AA95604AC74E}" destId="{6730F3A6-DB05-4F99-966B-C63632240EBB}" srcOrd="0" destOrd="3" presId="urn:microsoft.com/office/officeart/2005/8/layout/process1"/>
    <dgm:cxn modelId="{7B795FE8-74A4-48EF-AB0C-A904CC6CC900}" srcId="{B0172415-14E9-4767-A4EF-32AEE16D7023}" destId="{6CFD1688-49FA-445A-B10E-67F0CDC4372D}" srcOrd="3" destOrd="0" parTransId="{9A041F30-8FDF-4DF9-B545-CF342FF69238}" sibTransId="{365B3BAB-2DB2-41E2-8EBE-90996B872D87}"/>
    <dgm:cxn modelId="{14C28ECE-B405-4CB8-873D-3C8D10A31AFF}" type="presParOf" srcId="{965D081C-1D01-4B38-9F25-B68D43A9B8E8}" destId="{6730F3A6-DB05-4F99-966B-C63632240EBB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15E08-03F7-4C6A-88FD-F1C97F300F32}">
      <dsp:nvSpPr>
        <dsp:cNvPr id="0" name=""/>
        <dsp:cNvSpPr/>
      </dsp:nvSpPr>
      <dsp:spPr>
        <a:xfrm>
          <a:off x="0" y="22816"/>
          <a:ext cx="5247478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 baseline="0" dirty="0"/>
            <a:t>ANOC</a:t>
          </a:r>
          <a:r>
            <a:rPr lang="en-US" sz="2300" b="0" i="0" kern="1200" baseline="0" dirty="0"/>
            <a:t> – Annual Notice of Change</a:t>
          </a:r>
          <a:endParaRPr lang="en-US" sz="2300" kern="1200" dirty="0"/>
        </a:p>
      </dsp:txBody>
      <dsp:txXfrm>
        <a:off x="26930" y="49746"/>
        <a:ext cx="5193618" cy="497795"/>
      </dsp:txXfrm>
    </dsp:sp>
    <dsp:sp modelId="{6BA56B49-56B8-4B48-944D-75EFFCF10962}">
      <dsp:nvSpPr>
        <dsp:cNvPr id="0" name=""/>
        <dsp:cNvSpPr/>
      </dsp:nvSpPr>
      <dsp:spPr>
        <a:xfrm>
          <a:off x="0" y="640711"/>
          <a:ext cx="5247478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What is changing?</a:t>
          </a:r>
        </a:p>
      </dsp:txBody>
      <dsp:txXfrm>
        <a:off x="26930" y="667641"/>
        <a:ext cx="5193618" cy="497795"/>
      </dsp:txXfrm>
    </dsp:sp>
    <dsp:sp modelId="{3063E18F-5287-4560-8B6F-E31C69D19101}">
      <dsp:nvSpPr>
        <dsp:cNvPr id="0" name=""/>
        <dsp:cNvSpPr/>
      </dsp:nvSpPr>
      <dsp:spPr>
        <a:xfrm>
          <a:off x="0" y="1258606"/>
          <a:ext cx="5247478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EOC</a:t>
          </a:r>
          <a:r>
            <a:rPr lang="en-US" sz="2300" kern="1200" dirty="0"/>
            <a:t> – Evidence of Coverage</a:t>
          </a:r>
        </a:p>
      </dsp:txBody>
      <dsp:txXfrm>
        <a:off x="26930" y="1285536"/>
        <a:ext cx="5193618" cy="497795"/>
      </dsp:txXfrm>
    </dsp:sp>
    <dsp:sp modelId="{7497DD6E-80F0-4562-B841-080BBE708B3D}">
      <dsp:nvSpPr>
        <dsp:cNvPr id="0" name=""/>
        <dsp:cNvSpPr/>
      </dsp:nvSpPr>
      <dsp:spPr>
        <a:xfrm>
          <a:off x="0" y="1876502"/>
          <a:ext cx="5247478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baseline="0" dirty="0"/>
            <a:t>What does my plan cover?</a:t>
          </a:r>
          <a:endParaRPr lang="en-US" sz="2300" kern="1200" dirty="0"/>
        </a:p>
      </dsp:txBody>
      <dsp:txXfrm>
        <a:off x="26930" y="1903432"/>
        <a:ext cx="5193618" cy="497795"/>
      </dsp:txXfrm>
    </dsp:sp>
    <dsp:sp modelId="{290B2AAB-84CB-4617-B5A4-9313FB2CCCE0}">
      <dsp:nvSpPr>
        <dsp:cNvPr id="0" name=""/>
        <dsp:cNvSpPr/>
      </dsp:nvSpPr>
      <dsp:spPr>
        <a:xfrm>
          <a:off x="0" y="2428157"/>
          <a:ext cx="5247478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0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en-US" sz="1800" kern="1200" dirty="0"/>
        </a:p>
      </dsp:txBody>
      <dsp:txXfrm>
        <a:off x="0" y="2428157"/>
        <a:ext cx="5247478" cy="380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EB3327-10C8-4454-AE2D-C6B32B1257CF}">
      <dsp:nvSpPr>
        <dsp:cNvPr id="0" name=""/>
        <dsp:cNvSpPr/>
      </dsp:nvSpPr>
      <dsp:spPr>
        <a:xfrm>
          <a:off x="3333324" y="2259967"/>
          <a:ext cx="279850" cy="858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8206"/>
              </a:lnTo>
              <a:lnTo>
                <a:pt x="279850" y="85820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E1A671-C7C1-48CE-9EA4-768B3236E2AB}">
      <dsp:nvSpPr>
        <dsp:cNvPr id="0" name=""/>
        <dsp:cNvSpPr/>
      </dsp:nvSpPr>
      <dsp:spPr>
        <a:xfrm>
          <a:off x="2950863" y="935343"/>
          <a:ext cx="1128728" cy="3917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895"/>
              </a:lnTo>
              <a:lnTo>
                <a:pt x="1128728" y="195895"/>
              </a:lnTo>
              <a:lnTo>
                <a:pt x="1128728" y="39179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70ADA3-D5B1-46A0-8D75-1F8D6C59E952}">
      <dsp:nvSpPr>
        <dsp:cNvPr id="0" name=""/>
        <dsp:cNvSpPr/>
      </dsp:nvSpPr>
      <dsp:spPr>
        <a:xfrm>
          <a:off x="1075867" y="3584590"/>
          <a:ext cx="279850" cy="858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8206"/>
              </a:lnTo>
              <a:lnTo>
                <a:pt x="279850" y="85820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E62B0A-19A2-4793-89D9-ABD865E00A26}">
      <dsp:nvSpPr>
        <dsp:cNvPr id="0" name=""/>
        <dsp:cNvSpPr/>
      </dsp:nvSpPr>
      <dsp:spPr>
        <a:xfrm>
          <a:off x="1776414" y="2259967"/>
          <a:ext cx="91440" cy="39179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17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AB831E-D67E-4770-AA69-22B2A5CDDA98}">
      <dsp:nvSpPr>
        <dsp:cNvPr id="0" name=""/>
        <dsp:cNvSpPr/>
      </dsp:nvSpPr>
      <dsp:spPr>
        <a:xfrm>
          <a:off x="1822134" y="935343"/>
          <a:ext cx="1128728" cy="391790"/>
        </a:xfrm>
        <a:custGeom>
          <a:avLst/>
          <a:gdLst/>
          <a:ahLst/>
          <a:cxnLst/>
          <a:rect l="0" t="0" r="0" b="0"/>
          <a:pathLst>
            <a:path>
              <a:moveTo>
                <a:pt x="1128728" y="0"/>
              </a:moveTo>
              <a:lnTo>
                <a:pt x="1128728" y="195895"/>
              </a:lnTo>
              <a:lnTo>
                <a:pt x="0" y="195895"/>
              </a:lnTo>
              <a:lnTo>
                <a:pt x="0" y="39179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F8F62F-E800-48D1-A402-B0051C328A75}">
      <dsp:nvSpPr>
        <dsp:cNvPr id="0" name=""/>
        <dsp:cNvSpPr/>
      </dsp:nvSpPr>
      <dsp:spPr>
        <a:xfrm>
          <a:off x="2018029" y="2510"/>
          <a:ext cx="1865666" cy="932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i="1" kern="1200" dirty="0">
              <a:solidFill>
                <a:schemeClr val="bg1"/>
              </a:solidFill>
              <a:latin typeface="Glegoo" pitchFamily="2" charset="77"/>
              <a:cs typeface="Glegoo" pitchFamily="2" charset="77"/>
            </a:rPr>
            <a:t>Which road is best for you?</a:t>
          </a:r>
          <a:endParaRPr lang="en-US" sz="2100" kern="1200" dirty="0"/>
        </a:p>
      </dsp:txBody>
      <dsp:txXfrm>
        <a:off x="2018029" y="2510"/>
        <a:ext cx="1865666" cy="932833"/>
      </dsp:txXfrm>
    </dsp:sp>
    <dsp:sp modelId="{0D1FAD3F-4C1B-463A-A989-D4AEABB34202}">
      <dsp:nvSpPr>
        <dsp:cNvPr id="0" name=""/>
        <dsp:cNvSpPr/>
      </dsp:nvSpPr>
      <dsp:spPr>
        <a:xfrm>
          <a:off x="889301" y="1327134"/>
          <a:ext cx="1865666" cy="932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Original Medicare</a:t>
          </a:r>
        </a:p>
      </dsp:txBody>
      <dsp:txXfrm>
        <a:off x="889301" y="1327134"/>
        <a:ext cx="1865666" cy="932833"/>
      </dsp:txXfrm>
    </dsp:sp>
    <dsp:sp modelId="{30F36310-004D-4907-BA32-970D3B56D15C}">
      <dsp:nvSpPr>
        <dsp:cNvPr id="0" name=""/>
        <dsp:cNvSpPr/>
      </dsp:nvSpPr>
      <dsp:spPr>
        <a:xfrm>
          <a:off x="889301" y="2651757"/>
          <a:ext cx="1865666" cy="932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Decide if You Want Rx Coverage</a:t>
          </a:r>
        </a:p>
      </dsp:txBody>
      <dsp:txXfrm>
        <a:off x="889301" y="2651757"/>
        <a:ext cx="1865666" cy="932833"/>
      </dsp:txXfrm>
    </dsp:sp>
    <dsp:sp modelId="{2B47A6D4-E207-46EA-81ED-368C423495D8}">
      <dsp:nvSpPr>
        <dsp:cNvPr id="0" name=""/>
        <dsp:cNvSpPr/>
      </dsp:nvSpPr>
      <dsp:spPr>
        <a:xfrm>
          <a:off x="1355717" y="3976381"/>
          <a:ext cx="1865666" cy="932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Decide if You Want Medigap</a:t>
          </a:r>
        </a:p>
      </dsp:txBody>
      <dsp:txXfrm>
        <a:off x="1355717" y="3976381"/>
        <a:ext cx="1865666" cy="932833"/>
      </dsp:txXfrm>
    </dsp:sp>
    <dsp:sp modelId="{AD748313-88DB-478A-AD18-FC12A219634D}">
      <dsp:nvSpPr>
        <dsp:cNvPr id="0" name=""/>
        <dsp:cNvSpPr/>
      </dsp:nvSpPr>
      <dsp:spPr>
        <a:xfrm>
          <a:off x="3146758" y="1327134"/>
          <a:ext cx="1865666" cy="932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Medicare Advantage </a:t>
          </a:r>
          <a:br>
            <a:rPr lang="en-US" sz="2100" kern="1200" dirty="0"/>
          </a:br>
          <a:r>
            <a:rPr lang="en-US" sz="2100" kern="1200" dirty="0"/>
            <a:t>Health Plans</a:t>
          </a:r>
        </a:p>
      </dsp:txBody>
      <dsp:txXfrm>
        <a:off x="3146758" y="1327134"/>
        <a:ext cx="1865666" cy="932833"/>
      </dsp:txXfrm>
    </dsp:sp>
    <dsp:sp modelId="{FC2B2F8D-2001-4285-BEA7-E602A9A3CCDD}">
      <dsp:nvSpPr>
        <dsp:cNvPr id="0" name=""/>
        <dsp:cNvSpPr/>
      </dsp:nvSpPr>
      <dsp:spPr>
        <a:xfrm>
          <a:off x="3613174" y="2651757"/>
          <a:ext cx="1865666" cy="9328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Decide if You Want Rx Coverage</a:t>
          </a:r>
        </a:p>
      </dsp:txBody>
      <dsp:txXfrm>
        <a:off x="3613174" y="2651757"/>
        <a:ext cx="1865666" cy="9328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86EE76-D3BF-4672-964B-A295346A6216}">
      <dsp:nvSpPr>
        <dsp:cNvPr id="0" name=""/>
        <dsp:cNvSpPr/>
      </dsp:nvSpPr>
      <dsp:spPr>
        <a:xfrm>
          <a:off x="0" y="5726"/>
          <a:ext cx="3414946" cy="20489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 dirty="0">
              <a:latin typeface="Century Gothic" panose="020B0502020202020204" pitchFamily="34" charset="0"/>
            </a:rPr>
            <a:t> </a:t>
          </a:r>
          <a:r>
            <a:rPr lang="en-US" sz="2300" u="sng" kern="1200" dirty="0">
              <a:latin typeface="Century Gothic" panose="020B0502020202020204" pitchFamily="34" charset="0"/>
            </a:rPr>
            <a:t>Original Medicare = </a:t>
          </a:r>
          <a:br>
            <a:rPr lang="en-US" sz="2300" kern="1200" dirty="0">
              <a:latin typeface="Century Gothic" panose="020B0502020202020204" pitchFamily="34" charset="0"/>
            </a:rPr>
          </a:br>
          <a:r>
            <a:rPr lang="en-US" sz="2300" kern="1200" dirty="0">
              <a:latin typeface="Century Gothic" panose="020B0502020202020204" pitchFamily="34" charset="0"/>
            </a:rPr>
            <a:t>Parts A &amp; B </a:t>
          </a:r>
        </a:p>
      </dsp:txBody>
      <dsp:txXfrm>
        <a:off x="0" y="5726"/>
        <a:ext cx="3414946" cy="2048967"/>
      </dsp:txXfrm>
    </dsp:sp>
    <dsp:sp modelId="{8362406F-9EF9-42B6-B82E-F3AF312E6ABF}">
      <dsp:nvSpPr>
        <dsp:cNvPr id="0" name=""/>
        <dsp:cNvSpPr/>
      </dsp:nvSpPr>
      <dsp:spPr>
        <a:xfrm>
          <a:off x="3756441" y="5726"/>
          <a:ext cx="3414946" cy="2048967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b="1" kern="1200" dirty="0">
              <a:latin typeface="Century Gothic "/>
            </a:rPr>
            <a:t>Part A </a:t>
          </a:r>
          <a:r>
            <a:rPr lang="en-US" sz="2300" kern="1200" dirty="0">
              <a:latin typeface="Century Gothic "/>
            </a:rPr>
            <a:t>=  Inpatient hospital  services </a:t>
          </a:r>
        </a:p>
      </dsp:txBody>
      <dsp:txXfrm>
        <a:off x="3756441" y="5726"/>
        <a:ext cx="3414946" cy="2048967"/>
      </dsp:txXfrm>
    </dsp:sp>
    <dsp:sp modelId="{666AB552-21B7-4CA5-8DB5-339652B4A27D}">
      <dsp:nvSpPr>
        <dsp:cNvPr id="0" name=""/>
        <dsp:cNvSpPr/>
      </dsp:nvSpPr>
      <dsp:spPr>
        <a:xfrm>
          <a:off x="7512882" y="5726"/>
          <a:ext cx="3414946" cy="2048967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b="1" kern="1200" dirty="0">
              <a:latin typeface="Century Gothic "/>
            </a:rPr>
            <a:t>Part</a:t>
          </a:r>
          <a:r>
            <a:rPr lang="en-US" sz="2300" b="1" kern="1200" dirty="0"/>
            <a:t> B</a:t>
          </a:r>
          <a:r>
            <a:rPr lang="en-US" sz="2300" kern="1200" dirty="0"/>
            <a:t> = Outpatient services </a:t>
          </a:r>
        </a:p>
      </dsp:txBody>
      <dsp:txXfrm>
        <a:off x="7512882" y="5726"/>
        <a:ext cx="3414946" cy="2048967"/>
      </dsp:txXfrm>
    </dsp:sp>
    <dsp:sp modelId="{E74FED26-2ADC-4349-8BBD-19EB58F79729}">
      <dsp:nvSpPr>
        <dsp:cNvPr id="0" name=""/>
        <dsp:cNvSpPr/>
      </dsp:nvSpPr>
      <dsp:spPr>
        <a:xfrm>
          <a:off x="1878220" y="2396188"/>
          <a:ext cx="3414946" cy="2048967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b="1" kern="1200" dirty="0">
              <a:latin typeface="Century Gothic "/>
            </a:rPr>
            <a:t>Part D</a:t>
          </a:r>
          <a:r>
            <a:rPr lang="en-US" sz="2300" kern="1200" dirty="0">
              <a:latin typeface="Century Gothic "/>
            </a:rPr>
            <a:t> = Prescription Drug Coverage </a:t>
          </a:r>
        </a:p>
      </dsp:txBody>
      <dsp:txXfrm>
        <a:off x="1878220" y="2396188"/>
        <a:ext cx="3414946" cy="2048967"/>
      </dsp:txXfrm>
    </dsp:sp>
    <dsp:sp modelId="{E011D8DC-E2C1-4DEE-9D33-26F044AB9E76}">
      <dsp:nvSpPr>
        <dsp:cNvPr id="0" name=""/>
        <dsp:cNvSpPr/>
      </dsp:nvSpPr>
      <dsp:spPr>
        <a:xfrm>
          <a:off x="5634661" y="2396188"/>
          <a:ext cx="3414946" cy="204896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kumimoji="0" lang="en-US" sz="2300" b="1" i="0" u="none" strike="noStrike" kern="1200" cap="none" spc="0" normalizeH="0" baseline="0" noProof="0" dirty="0"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rPr>
            <a:t>Part C</a:t>
          </a:r>
          <a:r>
            <a:rPr kumimoji="0" lang="en-US" sz="2300" b="0" i="0" u="none" strike="noStrike" kern="1200" cap="none" spc="0" normalizeH="0" baseline="0" noProof="0" dirty="0"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rPr>
            <a:t> = Medicare Advantage plans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en-US" sz="1800" b="0" i="0" u="none" strike="noStrike" kern="1200" cap="none" spc="0" normalizeH="0" baseline="0" noProof="0" dirty="0"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rPr>
            <a:t> Provides your Part A and Part B benefits through a Medicare-approved plan; most plans include Part D </a:t>
          </a:r>
        </a:p>
      </dsp:txBody>
      <dsp:txXfrm>
        <a:off x="5634661" y="2396188"/>
        <a:ext cx="3414946" cy="20489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5D0CF0-65A0-4D5A-9FFF-E6FAE8DF26DD}">
      <dsp:nvSpPr>
        <dsp:cNvPr id="0" name=""/>
        <dsp:cNvSpPr/>
      </dsp:nvSpPr>
      <dsp:spPr>
        <a:xfrm>
          <a:off x="0" y="10"/>
          <a:ext cx="11493784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baseline="0" dirty="0">
              <a:latin typeface="Century Gothic" panose="020B0502020202020204" pitchFamily="34" charset="0"/>
            </a:rPr>
            <a:t>Original Medicare</a:t>
          </a:r>
          <a:endParaRPr lang="en-US" sz="2800" kern="1200" dirty="0">
            <a:latin typeface="Century Gothic" panose="020B0502020202020204" pitchFamily="34" charset="0"/>
          </a:endParaRPr>
        </a:p>
      </dsp:txBody>
      <dsp:txXfrm>
        <a:off x="59399" y="59409"/>
        <a:ext cx="11374986" cy="1098002"/>
      </dsp:txXfrm>
    </dsp:sp>
    <dsp:sp modelId="{C5DAC069-6853-46CA-82D2-C0B20094C466}">
      <dsp:nvSpPr>
        <dsp:cNvPr id="0" name=""/>
        <dsp:cNvSpPr/>
      </dsp:nvSpPr>
      <dsp:spPr>
        <a:xfrm>
          <a:off x="0" y="1523035"/>
          <a:ext cx="11493784" cy="1984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928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i="0" kern="1200" baseline="0" dirty="0">
              <a:latin typeface="Century Gothic" panose="020B0502020202020204" pitchFamily="34" charset="0"/>
            </a:rPr>
            <a:t>Most hospitals and providers participate </a:t>
          </a:r>
          <a:r>
            <a:rPr lang="en-US" sz="2400" b="0" i="0" kern="1200" baseline="0" dirty="0">
              <a:latin typeface="Century Gothic" panose="020B0502020202020204" pitchFamily="34" charset="0"/>
              <a:hlinkClick xmlns:r="http://schemas.openxmlformats.org/officeDocument/2006/relationships" r:id="rId1"/>
            </a:rPr>
            <a:t>https://www.medicare.gov/care-compare</a:t>
          </a:r>
          <a:r>
            <a:rPr lang="en-US" sz="2400" b="0" i="0" kern="1200" baseline="0" dirty="0">
              <a:latin typeface="Century Gothic" panose="020B0502020202020204" pitchFamily="34" charset="0"/>
            </a:rPr>
            <a:t> </a:t>
          </a:r>
          <a:endParaRPr lang="en-US" sz="2400" kern="1200" dirty="0">
            <a:latin typeface="Century Gothic" panose="020B0502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i="0" kern="1200" baseline="0" dirty="0">
              <a:latin typeface="Century Gothic" panose="020B0502020202020204" pitchFamily="34" charset="0"/>
            </a:rPr>
            <a:t>Out of state coverage as long as Medicare participation</a:t>
          </a:r>
          <a:endParaRPr lang="en-US" sz="2400" kern="1200" dirty="0">
            <a:latin typeface="Century Gothic" panose="020B0502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i="0" kern="1200" baseline="0" dirty="0">
              <a:latin typeface="Century Gothic" panose="020B0502020202020204" pitchFamily="34" charset="0"/>
            </a:rPr>
            <a:t>In most cases you don’t need a referral to see a specialist </a:t>
          </a:r>
          <a:endParaRPr lang="en-US" sz="2400" kern="1200" dirty="0">
            <a:latin typeface="Century Gothic" panose="020B0502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0" i="0" kern="1200" baseline="0" dirty="0">
              <a:latin typeface="Century Gothic" panose="020B0502020202020204" pitchFamily="34" charset="0"/>
            </a:rPr>
            <a:t>Emergency care is the same across all states </a:t>
          </a:r>
          <a:r>
            <a:rPr lang="en-US" sz="2400" kern="1200" dirty="0">
              <a:latin typeface="Century Gothic" panose="020B0502020202020204" pitchFamily="34" charset="0"/>
            </a:rPr>
            <a:t> </a:t>
          </a:r>
        </a:p>
      </dsp:txBody>
      <dsp:txXfrm>
        <a:off x="0" y="1523035"/>
        <a:ext cx="11493784" cy="19846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1ED1A8-D270-4A8B-9917-7FF07E7A9F23}">
      <dsp:nvSpPr>
        <dsp:cNvPr id="0" name=""/>
        <dsp:cNvSpPr/>
      </dsp:nvSpPr>
      <dsp:spPr>
        <a:xfrm>
          <a:off x="1109902" y="323607"/>
          <a:ext cx="1509048" cy="13092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E83078-011F-4563-919B-D420BE1A331B}">
      <dsp:nvSpPr>
        <dsp:cNvPr id="0" name=""/>
        <dsp:cNvSpPr/>
      </dsp:nvSpPr>
      <dsp:spPr>
        <a:xfrm>
          <a:off x="1109902" y="1813944"/>
          <a:ext cx="4311566" cy="16498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kern="1200" dirty="0">
              <a:latin typeface="Century Gothic" panose="020B0502020202020204" pitchFamily="34" charset="0"/>
            </a:rPr>
            <a:t>Another way to get your Medicare Part A and Part B coverage. Offered by private companies that </a:t>
          </a:r>
          <a:r>
            <a:rPr lang="en-US" sz="2400" b="0" u="sng" kern="1200" dirty="0">
              <a:latin typeface="Century Gothic" panose="020B0502020202020204" pitchFamily="34" charset="0"/>
            </a:rPr>
            <a:t>must</a:t>
          </a:r>
          <a:r>
            <a:rPr lang="en-US" sz="2400" b="0" kern="1200" dirty="0">
              <a:latin typeface="Century Gothic" panose="020B0502020202020204" pitchFamily="34" charset="0"/>
            </a:rPr>
            <a:t> follow rules set by Medicare</a:t>
          </a:r>
          <a:r>
            <a:rPr lang="en-US" sz="2400" kern="1200" dirty="0">
              <a:latin typeface="Century Gothic" panose="020B0502020202020204" pitchFamily="34" charset="0"/>
            </a:rPr>
            <a:t>.  </a:t>
          </a:r>
        </a:p>
      </dsp:txBody>
      <dsp:txXfrm>
        <a:off x="1109902" y="1813944"/>
        <a:ext cx="4311566" cy="1649897"/>
      </dsp:txXfrm>
    </dsp:sp>
    <dsp:sp modelId="{A45E9915-84E4-471C-B0AD-CC69DF8C547C}">
      <dsp:nvSpPr>
        <dsp:cNvPr id="0" name=""/>
        <dsp:cNvSpPr/>
      </dsp:nvSpPr>
      <dsp:spPr>
        <a:xfrm>
          <a:off x="1109902" y="3548055"/>
          <a:ext cx="4311566" cy="986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6E8EDB-03C5-433D-B7A5-41ED877C0694}">
      <dsp:nvSpPr>
        <dsp:cNvPr id="0" name=""/>
        <dsp:cNvSpPr/>
      </dsp:nvSpPr>
      <dsp:spPr>
        <a:xfrm>
          <a:off x="6175993" y="323607"/>
          <a:ext cx="1509048" cy="13092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06C9B3-687D-4356-8E74-A21E5077AA22}">
      <dsp:nvSpPr>
        <dsp:cNvPr id="0" name=""/>
        <dsp:cNvSpPr/>
      </dsp:nvSpPr>
      <dsp:spPr>
        <a:xfrm>
          <a:off x="6175993" y="1813944"/>
          <a:ext cx="4311566" cy="16498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b="1" i="0" kern="1200" baseline="0" dirty="0">
              <a:latin typeface="Century Gothic" panose="020B0502020202020204" pitchFamily="34" charset="0"/>
            </a:rPr>
            <a:t>Part C</a:t>
          </a:r>
          <a:r>
            <a:rPr lang="en-US" sz="3200" b="0" i="0" kern="1200" baseline="0" dirty="0">
              <a:latin typeface="Century Gothic" panose="020B0502020202020204" pitchFamily="34" charset="0"/>
            </a:rPr>
            <a:t> = Medicare Advantage plans </a:t>
          </a:r>
          <a:endParaRPr lang="en-US" sz="3200" kern="1200" dirty="0">
            <a:latin typeface="Century Gothic" panose="020B0502020202020204" pitchFamily="34" charset="0"/>
          </a:endParaRPr>
        </a:p>
      </dsp:txBody>
      <dsp:txXfrm>
        <a:off x="6175993" y="1813944"/>
        <a:ext cx="4311566" cy="1649897"/>
      </dsp:txXfrm>
    </dsp:sp>
    <dsp:sp modelId="{A06E3797-250D-4847-9AE1-B5F4CDE7E149}">
      <dsp:nvSpPr>
        <dsp:cNvPr id="0" name=""/>
        <dsp:cNvSpPr/>
      </dsp:nvSpPr>
      <dsp:spPr>
        <a:xfrm>
          <a:off x="6243857" y="2981592"/>
          <a:ext cx="4311566" cy="986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latin typeface="Century Gothic" panose="020B0502020202020204" pitchFamily="34" charset="0"/>
            </a:rPr>
            <a:t>Provides your Part A and Part B benefits through a private Medicare- approved plan; most plans also include Part D.</a:t>
          </a:r>
          <a:endParaRPr lang="en-US" sz="2400" kern="1200" dirty="0">
            <a:latin typeface="Century Gothic" panose="020B0502020202020204" pitchFamily="34" charset="0"/>
          </a:endParaRPr>
        </a:p>
      </dsp:txBody>
      <dsp:txXfrm>
        <a:off x="6243857" y="2981592"/>
        <a:ext cx="4311566" cy="9862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C15748-C8ED-4836-8788-F37C5AA2F64F}">
      <dsp:nvSpPr>
        <dsp:cNvPr id="0" name=""/>
        <dsp:cNvSpPr/>
      </dsp:nvSpPr>
      <dsp:spPr>
        <a:xfrm>
          <a:off x="0" y="18461"/>
          <a:ext cx="11856111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entury Gothic" panose="020B0502020202020204" pitchFamily="34" charset="0"/>
            </a:rPr>
            <a:t>Medicare Advantage</a:t>
          </a:r>
          <a:endParaRPr lang="en-US" sz="2800" kern="1200" dirty="0">
            <a:latin typeface="Century Gothic" panose="020B0502020202020204" pitchFamily="34" charset="0"/>
          </a:endParaRPr>
        </a:p>
      </dsp:txBody>
      <dsp:txXfrm>
        <a:off x="59399" y="77860"/>
        <a:ext cx="11737313" cy="1098002"/>
      </dsp:txXfrm>
    </dsp:sp>
    <dsp:sp modelId="{88B7B22B-844F-42FD-9408-9CEBE11626D6}">
      <dsp:nvSpPr>
        <dsp:cNvPr id="0" name=""/>
        <dsp:cNvSpPr/>
      </dsp:nvSpPr>
      <dsp:spPr>
        <a:xfrm>
          <a:off x="0" y="1641753"/>
          <a:ext cx="11856111" cy="242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643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Provider and hospital networks vary by plan – always verify participation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Confirm provider participation with insurance company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HMO plans generally do not cover out-of-network providers or hospitals except for emergency care 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You may need to get a referral to see a specialist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Non-emergency coverage when traveling or out of state varies by plan.  </a:t>
          </a:r>
        </a:p>
      </dsp:txBody>
      <dsp:txXfrm>
        <a:off x="0" y="1641753"/>
        <a:ext cx="11856111" cy="24219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688F2-EADA-4FB3-BD37-7E5A966B4DF2}">
      <dsp:nvSpPr>
        <dsp:cNvPr id="0" name=""/>
        <dsp:cNvSpPr/>
      </dsp:nvSpPr>
      <dsp:spPr>
        <a:xfrm>
          <a:off x="0" y="40562"/>
          <a:ext cx="10927829" cy="1034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entury Gothic" panose="020B0502020202020204" pitchFamily="34" charset="0"/>
            </a:rPr>
            <a:t>You are </a:t>
          </a:r>
          <a:r>
            <a:rPr lang="en-US" sz="2600" b="1" u="sng" kern="1200" dirty="0">
              <a:latin typeface="Century Gothic" panose="020B0502020202020204" pitchFamily="34" charset="0"/>
            </a:rPr>
            <a:t>not</a:t>
          </a:r>
          <a:r>
            <a:rPr lang="en-US" sz="2600" kern="1200" dirty="0">
              <a:latin typeface="Century Gothic" panose="020B0502020202020204" pitchFamily="34" charset="0"/>
            </a:rPr>
            <a:t> required to join a Medicare Advantage plan &amp; may stay on Original Medicare.  </a:t>
          </a:r>
        </a:p>
      </dsp:txBody>
      <dsp:txXfrm>
        <a:off x="50489" y="91051"/>
        <a:ext cx="10826851" cy="933302"/>
      </dsp:txXfrm>
    </dsp:sp>
    <dsp:sp modelId="{BB091831-E780-4554-BF69-80B8A423897A}">
      <dsp:nvSpPr>
        <dsp:cNvPr id="0" name=""/>
        <dsp:cNvSpPr/>
      </dsp:nvSpPr>
      <dsp:spPr>
        <a:xfrm>
          <a:off x="0" y="1074842"/>
          <a:ext cx="10927829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6959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>
            <a:latin typeface="Century Gothic" panose="020B0502020202020204" pitchFamily="34" charset="0"/>
          </a:endParaRPr>
        </a:p>
      </dsp:txBody>
      <dsp:txXfrm>
        <a:off x="0" y="1074842"/>
        <a:ext cx="10927829" cy="430560"/>
      </dsp:txXfrm>
    </dsp:sp>
    <dsp:sp modelId="{DEAC4A38-60B8-4461-85E5-C62AECA87885}">
      <dsp:nvSpPr>
        <dsp:cNvPr id="0" name=""/>
        <dsp:cNvSpPr/>
      </dsp:nvSpPr>
      <dsp:spPr>
        <a:xfrm>
          <a:off x="0" y="1380256"/>
          <a:ext cx="10927829" cy="103428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entury Gothic" panose="020B0502020202020204" pitchFamily="34" charset="0"/>
            </a:rPr>
            <a:t>You decide &amp; control if or when you join.                 </a:t>
          </a:r>
        </a:p>
      </dsp:txBody>
      <dsp:txXfrm>
        <a:off x="50489" y="1430745"/>
        <a:ext cx="10826851" cy="933302"/>
      </dsp:txXfrm>
    </dsp:sp>
    <dsp:sp modelId="{0FBBD3AD-FC43-4876-BE7F-15141F9D0ACE}">
      <dsp:nvSpPr>
        <dsp:cNvPr id="0" name=""/>
        <dsp:cNvSpPr/>
      </dsp:nvSpPr>
      <dsp:spPr>
        <a:xfrm>
          <a:off x="0" y="2614562"/>
          <a:ext cx="10927829" cy="103428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entury Gothic" panose="020B0502020202020204" pitchFamily="34" charset="0"/>
            </a:rPr>
            <a:t>There is </a:t>
          </a:r>
          <a:r>
            <a:rPr lang="en-US" sz="2600" b="1" u="sng" kern="1200" dirty="0">
              <a:latin typeface="Century Gothic" panose="020B0502020202020204" pitchFamily="34" charset="0"/>
            </a:rPr>
            <a:t>no</a:t>
          </a:r>
          <a:r>
            <a:rPr lang="en-US" sz="2600" kern="1200" dirty="0">
              <a:latin typeface="Century Gothic" panose="020B0502020202020204" pitchFamily="34" charset="0"/>
            </a:rPr>
            <a:t> penalty if you do not join a Medicare Advantage plan</a:t>
          </a:r>
          <a:endParaRPr lang="en-US" sz="2600" kern="1200" dirty="0"/>
        </a:p>
      </dsp:txBody>
      <dsp:txXfrm>
        <a:off x="50489" y="2665051"/>
        <a:ext cx="10826851" cy="9333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00C542-7715-48E1-88BF-578DD451A261}">
      <dsp:nvSpPr>
        <dsp:cNvPr id="0" name=""/>
        <dsp:cNvSpPr/>
      </dsp:nvSpPr>
      <dsp:spPr>
        <a:xfrm>
          <a:off x="0" y="0"/>
          <a:ext cx="5766663" cy="34599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entury Gothic" panose="020B0502020202020204" pitchFamily="34" charset="0"/>
            </a:rPr>
            <a:t>Original Medicare</a:t>
          </a:r>
          <a:endParaRPr lang="en-US" sz="2800" kern="1200" dirty="0">
            <a:latin typeface="Century Gothic" panose="020B0502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Part B premium </a:t>
          </a:r>
          <a:r>
            <a:rPr lang="en-US" sz="2400" b="1" kern="1200" dirty="0">
              <a:latin typeface="Century Gothic" panose="020B0502020202020204" pitchFamily="34" charset="0"/>
            </a:rPr>
            <a:t> </a:t>
          </a:r>
          <a:endParaRPr lang="en-US" sz="2400" kern="1200" dirty="0">
            <a:latin typeface="Century Gothic" panose="020B0502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Medigap premium, if purchased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 Part D premium if purchased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More predictable medical costs with some Medigap plans.  </a:t>
          </a:r>
        </a:p>
      </dsp:txBody>
      <dsp:txXfrm>
        <a:off x="0" y="0"/>
        <a:ext cx="5766663" cy="345999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0F3A6-DB05-4F99-966B-C63632240EBB}">
      <dsp:nvSpPr>
        <dsp:cNvPr id="0" name=""/>
        <dsp:cNvSpPr/>
      </dsp:nvSpPr>
      <dsp:spPr>
        <a:xfrm>
          <a:off x="0" y="0"/>
          <a:ext cx="5766663" cy="3459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baseline="0" dirty="0">
              <a:latin typeface="Century Gothic" panose="020B0502020202020204" pitchFamily="34" charset="0"/>
            </a:rPr>
            <a:t>Medicare Advantage</a:t>
          </a:r>
          <a:endParaRPr lang="en-US" sz="2000" kern="1200" dirty="0">
            <a:latin typeface="Century Gothic" panose="020B0502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i="0" kern="1200" baseline="0" dirty="0">
              <a:latin typeface="Century Gothic" panose="020B0502020202020204" pitchFamily="34" charset="0"/>
            </a:rPr>
            <a:t>Part B premium </a:t>
          </a:r>
          <a:r>
            <a:rPr lang="en-US" sz="2400" b="1" i="0" kern="1200" baseline="0" dirty="0">
              <a:latin typeface="Century Gothic" panose="020B0502020202020204" pitchFamily="34" charset="0"/>
            </a:rPr>
            <a:t> </a:t>
          </a:r>
          <a:endParaRPr lang="en-US" sz="2400" kern="1200" dirty="0">
            <a:latin typeface="Century Gothic" panose="020B0502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i="0" kern="1200" baseline="0" dirty="0">
              <a:latin typeface="Century Gothic" panose="020B0502020202020204" pitchFamily="34" charset="0"/>
            </a:rPr>
            <a:t>Plan premium, if any</a:t>
          </a:r>
          <a:endParaRPr lang="en-US" sz="2400" kern="1200" dirty="0">
            <a:latin typeface="Century Gothic" panose="020B0502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i="0" kern="1200" baseline="0" dirty="0">
              <a:latin typeface="Century Gothic" panose="020B0502020202020204" pitchFamily="34" charset="0"/>
            </a:rPr>
            <a:t>Drug coverage may be included</a:t>
          </a:r>
          <a:endParaRPr lang="en-US" sz="2400" kern="1200" dirty="0">
            <a:latin typeface="Century Gothic" panose="020B0502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i="0" kern="1200" baseline="0" dirty="0">
              <a:latin typeface="Century Gothic" panose="020B0502020202020204" pitchFamily="34" charset="0"/>
            </a:rPr>
            <a:t>Lower monthly premium may mean more cost-sharing when care is used </a:t>
          </a:r>
          <a:endParaRPr lang="en-US" sz="2400" kern="1200" dirty="0">
            <a:latin typeface="Century Gothic" panose="020B0502020202020204" pitchFamily="34" charset="0"/>
          </a:endParaRPr>
        </a:p>
      </dsp:txBody>
      <dsp:txXfrm>
        <a:off x="101340" y="101340"/>
        <a:ext cx="5563983" cy="3257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4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FC58E38-F2CA-2742-9341-F860810B9D94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F7D4A1E-73AD-1140-ACA2-9434FBF1BD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2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7D4A1E-73AD-1140-ACA2-9434FBF1BD2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5072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D4A1E-73AD-1140-ACA2-9434FBF1BD2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564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D4A1E-73AD-1140-ACA2-9434FBF1BD2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026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D4A1E-73AD-1140-ACA2-9434FBF1BD2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77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can help with cash flow. It does not make prescriptions cheaper.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D4A1E-73AD-1140-ACA2-9434FBF1BD2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364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29F1F-8784-9F20-36E4-98D28573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F349A-F654-7654-3038-A40B9C7DAC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8912B8-8E19-4BA6-E12C-A04010E04A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can help with cash flow. It does not make prescriptions cheaper.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A00A6-E7A9-25D2-67BA-656CA4B6C2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D4A1E-73AD-1140-ACA2-9434FBF1BD24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1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2389-E9ED-AF46-ACAB-0F3E201528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6C60C9-0BE6-254C-ABA0-DF9B0EC8D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3D4F7-463E-774C-A48A-4973EE475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43E59-0DFB-724B-9B64-32AD9C7FC4C2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9CDC3-7318-9440-80F0-D8A20B0D1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E4DB7-D1EC-B54E-91EE-0BAAFF4E5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6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B4C4D-354B-4C4D-A6E4-382C8C0BE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BAFD8-09CB-5947-8430-3FE2D5D11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E3061-F483-D244-89BD-D4F98D5D0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E71D-3819-EC4E-A9FB-2AA2F7FA0440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F98ED-A79D-AE4B-9F44-B6DF95711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68F8B-9146-5A4C-B068-72091F4B9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92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7238D-2A8D-9047-A898-F880095C0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93406-0AD6-A946-809F-B7991C5F4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88157-A693-1C4D-A0FE-1B6EF1708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028F-C300-7A49-BAD5-85924E612AA9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87636-7DD1-AC4F-AC26-445F6F81C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3221-4760-384C-970B-185E9A6B1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98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2A70D-D28C-B542-9C79-381E0CB18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F48BC-8A79-F740-B3F3-977F5CC677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B411A7-C26A-5E4C-AD32-16A99A07A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EB8B9-5035-CA40-A826-BA3C40B0C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3A3C-5DD6-CB4F-896A-C90452BE23C1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95D1D-76F9-604A-981A-54BB3C03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29BB4-1851-0142-B8E0-B011EEB9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72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B84DB-2A65-514F-9183-50CDA7689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D5D72-9BF9-CC4B-958D-5678F4567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CBA583-FAD9-684D-9F88-F0E71CB6D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B5C345-68F7-DB4D-ABFA-185618ACA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1E7ECC-975A-5D4A-823F-41DCF2FFD5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E02404-0AA4-4F4D-9DF1-86101E8B9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CE55-F202-9549-A35B-45EBF5D862BB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54F23C-65A1-454C-9940-3CF2EA835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3B7422-34B3-0649-A537-8182092CC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516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F91F4-39C2-2647-846C-B4F02AD5D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6E0501-BDC7-DA40-BA4B-A59BD5B60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FB39-B330-B347-8008-ADA5669348CD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2E505D-6C27-894D-827E-CD5D8AEDB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C0E9D0-6FF9-1D4F-9496-68D82BEA4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7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FF14CE-FB9E-CD44-BB8F-16A2DFD9A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30B9C-4801-8849-9B90-15C4592E2005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C03DCF-6D1F-6945-8265-9F3786C5A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6649A-96A1-DB4E-8F5F-7370ACF61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624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008E0-BCAF-D349-8A2D-C5DA826A1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25C3C-1571-7341-88B6-1C4A119C5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7E5D3-491F-1440-94A3-3690BED2D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5D666-16A1-4C46-8A33-E5D88BBE9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DAF9-604A-C34E-875A-1F20AB459191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55EF2E-4320-AB41-B55A-984714E65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12D2-55CC-6147-BD3C-12DAF820F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33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3679A-E394-174F-90AE-438F96A5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F2E62C-85CD-F745-9601-633B51E28F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05927-B904-284F-B57F-88EA153EF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4DE76-7CA1-EB41-BD00-8D0E0614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EB95-051F-C74C-A6DE-36B988BF12DF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A0BB9-0DA1-BA46-93E5-B21B75FC9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03961E-58E6-6442-9C52-6621FA3DD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282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9DA8F-5FAB-3441-8FA0-AB8508D8C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1E3929-A381-D745-B5A7-9074721DE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A250B-3043-1349-97BB-431F78471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778D-6F47-CF4F-BCA2-23BDA0747B49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25E4B-8832-CC4E-9685-3C482124D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16C5D-3817-B543-A1CC-26CEAF91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77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FD73D0-539F-F846-8EEC-95733BF398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861CDD-12A8-F54D-B224-E929325D6A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A9BDE-C6DD-2C4C-BA66-FCA358724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066A-B82C-1A46-91D1-90D1443713C8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2D564-A2FB-1C47-A1EF-B898E961D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82462-6865-AD41-9EE3-1E09EFDBD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650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436247-9D73-0348-8346-D1C3C40AD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3CBDF9-92FB-074F-8DE1-04A141F31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0D18B-3F3D-C447-8067-F8CA363171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82069-BCD5-364E-B5E8-531296AF4FA2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242D5-F179-BC40-87E4-7C5E64E818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C0E8C-49F5-E140-941F-F2E104144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54DED-9B8A-544F-8398-E5128DCC64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ca_esv=b65bf429607cdb9a&amp;rlz=1C1GCEA_enUS888US888&amp;q=Annual+Deductible&amp;sa=X&amp;ved=2ahUKEwi7nYuLpp-PAxWgrokEHbaRMH4QxccNegUI9AEQAQ&amp;mstk=AUtExfDvBNPXPqtwgXADw5vMs6FLsVkwtj2Kn5ODvzk6lsJczJiatyfKx5gTkbDCHTm8Eyaucg8HkZGnZIi1Wb3J1gLAJsH_8HFSJvR5jyTtPKsanEY3jV8fgjON2v8ucB-n8Do&amp;csui=3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ca_esv=b65bf429607cdb9a&amp;rlz=1C1GCEA_enUS888US888&amp;q=Insulin+Cost-Sharing&amp;sa=X&amp;ved=2ahUKEwi7nYuLpp-PAxWgrokEHbaRMH4QxccNegUImAIQAw&amp;mstk=AUtExfDvBNPXPqtwgXADw5vMs6FLsVkwtj2Kn5ODvzk6lsJczJiatyfKx5gTkbDCHTm8Eyaucg8HkZGnZIi1Wb3J1gLAJsH_8HFSJvR5jyTtPKsanEY3jV8fgjON2v8ucB-n8Do&amp;csui=3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tel:7659833000" TargetMode="External"/><Relationship Id="rId3" Type="http://schemas.openxmlformats.org/officeDocument/2006/relationships/hyperlink" Target="https://insurance.ohio.gov/about-us/divisions/oshiip" TargetMode="External"/><Relationship Id="rId7" Type="http://schemas.openxmlformats.org/officeDocument/2006/relationships/hyperlink" Target="https://reidhealth.org/Patient-Resources" TargetMode="External"/><Relationship Id="rId2" Type="http://schemas.openxmlformats.org/officeDocument/2006/relationships/hyperlink" Target="https://www.in.gov/ship/find-an-indiana-ship-loc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sa.gov/" TargetMode="External"/><Relationship Id="rId5" Type="http://schemas.openxmlformats.org/officeDocument/2006/relationships/hyperlink" Target="https://www.shiphelp.org/" TargetMode="External"/><Relationship Id="rId4" Type="http://schemas.openxmlformats.org/officeDocument/2006/relationships/hyperlink" Target="https://www.medicare.gov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200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5B9225-7D68-2A41-A958-6EF1C1089A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99450"/>
            <a:ext cx="3990262" cy="2904828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Presented by</a:t>
            </a:r>
            <a:br>
              <a:rPr lang="en-US" sz="28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</a:br>
            <a:r>
              <a:rPr lang="en-US" sz="28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Managed Care Partners Inc.</a:t>
            </a:r>
            <a:br>
              <a:rPr lang="en-US" sz="28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</a:br>
            <a:r>
              <a:rPr lang="en-US" sz="28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on behalf of </a:t>
            </a:r>
            <a:br>
              <a:rPr lang="en-US" sz="28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</a:br>
            <a:r>
              <a:rPr lang="en-US" sz="28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Reid Health  </a:t>
            </a: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D5F176-02CF-DC4E-B8B7-887DD842A36F}"/>
              </a:ext>
            </a:extLst>
          </p:cNvPr>
          <p:cNvSpPr txBox="1">
            <a:spLocks/>
          </p:cNvSpPr>
          <p:nvPr/>
        </p:nvSpPr>
        <p:spPr>
          <a:xfrm>
            <a:off x="1676400" y="12747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7" name="Picture 6" descr="A tree in a field&#10;&#10;Description automatically generated with medium confidence">
            <a:extLst>
              <a:ext uri="{FF2B5EF4-FFF2-40B4-BE49-F238E27FC236}">
                <a16:creationId xmlns:a16="http://schemas.microsoft.com/office/drawing/2014/main" id="{B994AB93-0986-7041-BCFC-CF14CECD25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630"/>
          <a:stretch/>
        </p:blipFill>
        <p:spPr>
          <a:xfrm>
            <a:off x="4041062" y="0"/>
            <a:ext cx="8156709" cy="6875819"/>
          </a:xfrm>
          <a:prstGeom prst="rect">
            <a:avLst/>
          </a:prstGeom>
        </p:spPr>
      </p:pic>
      <p:pic>
        <p:nvPicPr>
          <p:cNvPr id="9" name="Picture 8" descr="Icon&#10;&#10;Description automatically generated with medium confidence">
            <a:extLst>
              <a:ext uri="{FF2B5EF4-FFF2-40B4-BE49-F238E27FC236}">
                <a16:creationId xmlns:a16="http://schemas.microsoft.com/office/drawing/2014/main" id="{C1161ED3-6CDE-A44B-8073-43C4241AC6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0628" y="601663"/>
            <a:ext cx="1887196" cy="134620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50632B4-9F6A-F444-B5DE-AA4602EC9DBE}"/>
              </a:ext>
            </a:extLst>
          </p:cNvPr>
          <p:cNvSpPr txBox="1">
            <a:spLocks/>
          </p:cNvSpPr>
          <p:nvPr/>
        </p:nvSpPr>
        <p:spPr>
          <a:xfrm>
            <a:off x="4246938" y="2051490"/>
            <a:ext cx="7357657" cy="13592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legoo" pitchFamily="2" charset="77"/>
                <a:ea typeface="+mn-ea"/>
                <a:cs typeface="Glegoo" pitchFamily="2" charset="77"/>
              </a:rPr>
              <a:t>The ABCs of Medicare &amp; Medicare Advantage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7CA647-2323-B913-8827-860D96739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062344-DAD1-460D-003B-199B3BE2CBE6}"/>
              </a:ext>
            </a:extLst>
          </p:cNvPr>
          <p:cNvSpPr txBox="1"/>
          <p:nvPr/>
        </p:nvSpPr>
        <p:spPr>
          <a:xfrm>
            <a:off x="5114925" y="5583237"/>
            <a:ext cx="59150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legoo" pitchFamily="2" charset="77"/>
                <a:ea typeface="+mn-ea"/>
                <a:cs typeface="Glegoo" pitchFamily="2" charset="77"/>
              </a:rPr>
              <a:t>Helping you make informed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legoo" pitchFamily="2" charset="77"/>
                <a:ea typeface="+mn-ea"/>
                <a:cs typeface="Glegoo" pitchFamily="2" charset="77"/>
              </a:rPr>
              <a:t>Medicare decisions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7462D6-2F4B-F10D-911A-1B1C4498E20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-2141" y="2"/>
            <a:ext cx="4040744" cy="250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0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6069B8-00B9-B860-3885-950688D18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06CC322-72FA-1EB6-C7EF-3F5A0101D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36BCE6-8836-9E63-9332-E47C479F5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DDB5FF-D932-CC70-F3E7-FCC112531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42BC18-581F-01C2-DD0E-03DBCD91F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1282F7-EE4C-C78E-B865-FFC0DCA1C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32E09F-D176-CB2F-E599-D4C2CE646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30" y="294538"/>
            <a:ext cx="5886900" cy="103366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Glegoo" pitchFamily="2" charset="77"/>
                <a:cs typeface="Glegoo" pitchFamily="2" charset="77"/>
              </a:rPr>
              <a:t>Who is this for?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559FCB0-F6C5-35E0-2ED2-98285C638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4" y="1722323"/>
            <a:ext cx="6827425" cy="4374868"/>
          </a:xfrm>
        </p:spPr>
        <p:txBody>
          <a:bodyPr anchor="t">
            <a:noAutofit/>
          </a:bodyPr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b="1" dirty="0">
                <a:latin typeface="Century Gothic" panose="020B0502020202020204" pitchFamily="34" charset="0"/>
              </a:rPr>
              <a:t>Medicare Eligible Participants: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b="1" dirty="0">
              <a:latin typeface="Century Gothic" panose="020B0502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Members turning 65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Reviewing your current coverage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Helping a loved one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Experiencing life changes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Retiring after Age 65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13" name="Picture 12" descr="White Jigsaw puzzle on yellow color background">
            <a:extLst>
              <a:ext uri="{FF2B5EF4-FFF2-40B4-BE49-F238E27FC236}">
                <a16:creationId xmlns:a16="http://schemas.microsoft.com/office/drawing/2014/main" id="{8D24457B-5044-C82B-8512-9E3B8567EF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26" r="17126"/>
          <a:stretch/>
        </p:blipFill>
        <p:spPr>
          <a:xfrm>
            <a:off x="7140720" y="1722323"/>
            <a:ext cx="5222451" cy="5266944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D8628B-1583-DCB6-7945-A98ACE700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075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9798E2-CFD1-07A1-48AC-CAC8EDD50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FCD4A6C-6FF0-78B0-77DF-C0E80615C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293D0D-09AF-2857-3FDB-EDAB9FDD8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CE7D2F-A5BA-C46E-E16C-85ED82683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820CAC-A8A2-D466-F412-C69D36C16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FDE023-4630-49EE-21CA-5D236B27A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173EAF-6D48-86C9-E46B-1E8E4A235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294538"/>
            <a:ext cx="10623021" cy="103366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Glegoo" pitchFamily="2" charset="77"/>
                <a:cs typeface="Glegoo" pitchFamily="2" charset="77"/>
              </a:rPr>
              <a:t>Do I Need to Make a Change?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9059590-6C54-1914-8368-E70F24CEE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4" y="2045574"/>
            <a:ext cx="6827425" cy="4374868"/>
          </a:xfrm>
        </p:spPr>
        <p:txBody>
          <a:bodyPr anchor="t">
            <a:noAutofit/>
          </a:bodyPr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b="1" dirty="0">
                <a:latin typeface="Century Gothic" panose="020B0502020202020204" pitchFamily="34" charset="0"/>
              </a:rPr>
              <a:t>Your Medicare decisions impact: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Where you receive care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What you pay out-of-pocket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Your access to doctors, hospitals, outpatient services  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Decisions today can affect your medical care and cost for the entire year!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C73267-879B-2DD9-32D7-6EFFBDB6FF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59" r="9859"/>
          <a:stretch/>
        </p:blipFill>
        <p:spPr>
          <a:xfrm>
            <a:off x="6969549" y="1599536"/>
            <a:ext cx="5222451" cy="5266944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878B0-AE71-71AA-C631-11E2A960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595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lowchart: Document 22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85B306-B433-304F-A725-E92B0316E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Medicare Decision Timeline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2C537A-A95A-F2D4-3559-740C8E9DB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6476" y="6356350"/>
            <a:ext cx="62544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CCC54DED-9B8A-544F-8398-E5128DCC644F}" type="slidenum">
              <a:rPr lang="en-US" smtClean="0"/>
              <a:pPr algn="l">
                <a:spcAft>
                  <a:spcPts val="600"/>
                </a:spcAft>
              </a:pPr>
              <a:t>4</a:t>
            </a:fld>
            <a:endParaRPr lang="en-US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3D44B723-A12B-6E26-D845-560F4442F6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5846237"/>
              </p:ext>
            </p:extLst>
          </p:nvPr>
        </p:nvGraphicFramePr>
        <p:xfrm>
          <a:off x="4207933" y="841248"/>
          <a:ext cx="7347538" cy="5157216"/>
        </p:xfrm>
        <a:graphic>
          <a:graphicData uri="http://schemas.openxmlformats.org/drawingml/2006/table">
            <a:tbl>
              <a:tblPr firstRow="1" lastRow="1" bandRow="1" bandCol="1">
                <a:tableStyleId>{5C22544A-7EE6-4342-B048-85BDC9FD1C3A}</a:tableStyleId>
              </a:tblPr>
              <a:tblGrid>
                <a:gridCol w="3054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4128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September 15, 2026</a:t>
                      </a:r>
                    </a:p>
                  </a:txBody>
                  <a:tcPr marL="82296" marR="82296" marT="64008" marB="64008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Plan Annual Notice of Change – (ANOC) The ANOC includes any changes in coverage, costs, and more that will be effective in January.</a:t>
                      </a:r>
                    </a:p>
                  </a:txBody>
                  <a:tcPr marL="82296" marR="82296" marT="64008" marB="64008"/>
                </a:tc>
                <a:extLst>
                  <a:ext uri="{0D108BD9-81ED-4DB2-BD59-A6C34878D82A}">
                    <a16:rowId xmlns:a16="http://schemas.microsoft.com/office/drawing/2014/main" val="4150424129"/>
                  </a:ext>
                </a:extLst>
              </a:tr>
              <a:tr h="749808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October 1, 2026</a:t>
                      </a:r>
                    </a:p>
                  </a:txBody>
                  <a:tcPr marL="82296" marR="82296" marT="64008" marB="64008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Start comparing</a:t>
                      </a:r>
                      <a:r>
                        <a:rPr lang="en-US" sz="1600" baseline="0" dirty="0"/>
                        <a:t> your current coverage with other options.</a:t>
                      </a:r>
                      <a:endParaRPr lang="en-US" sz="1700" dirty="0"/>
                    </a:p>
                  </a:txBody>
                  <a:tcPr marL="82296" marR="82296" marT="64008" marB="6400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October 15 to December 7, 2026,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Annual Enrollment Period (AEP)</a:t>
                      </a:r>
                    </a:p>
                  </a:txBody>
                  <a:tcPr marL="82296" marR="82296" marT="64008" marB="64008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If it makes sense, change your Medicare health and prescription drug coverage.  This includes returning to Original Medicare or joining a Medicare Advantage plan.</a:t>
                      </a:r>
                    </a:p>
                  </a:txBody>
                  <a:tcPr marL="82296" marR="82296" marT="64008" marB="6400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January 1, 2027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Effective Date</a:t>
                      </a:r>
                    </a:p>
                  </a:txBody>
                  <a:tcPr marL="82296" marR="82296" marT="64008" marB="64008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New coverage begins</a:t>
                      </a:r>
                      <a:r>
                        <a:rPr lang="en-US" sz="1600" baseline="0" dirty="0"/>
                        <a:t> if you made a change.  If you kept your current plan, cost and benefit changes, if any, are also effective January 1. </a:t>
                      </a:r>
                      <a:endParaRPr lang="en-US" sz="1700" dirty="0"/>
                    </a:p>
                  </a:txBody>
                  <a:tcPr marL="82296" marR="82296" marT="64008" marB="64008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9304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January 1 to March 31, 2027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Open Enrollment Period (OEP)</a:t>
                      </a:r>
                    </a:p>
                  </a:txBody>
                  <a:tcPr marL="82296" marR="82296" marT="64008" marB="64008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If you are enrolled in Medicare Advantage, you may make one change to another Medicare Advantage plan or return to Original Medicare. If returning to Original Medicare, you may also join a stand-alone Part D plan.</a:t>
                      </a:r>
                    </a:p>
                  </a:txBody>
                  <a:tcPr marL="82296" marR="82296" marT="64008" marB="6400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6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DFBDDF-0D4C-851C-4669-DD97D925B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4CA7F56-9835-1BAF-EFD4-9DACD5B6C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C0392A-6A1A-D8A4-888A-23C850E2B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4BB784-49F8-08BC-24B1-C23F8A807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21BA8-2FD1-0B9D-54E5-86E2891EF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6F7AE5-F3BD-39CC-6F5D-766CEEAC7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001954-61F8-04EF-8CC0-5EBB7A6ED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294538"/>
            <a:ext cx="6131827" cy="103366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Glegoo" pitchFamily="2" charset="77"/>
                <a:cs typeface="Glegoo" pitchFamily="2" charset="77"/>
              </a:rPr>
              <a:t>What Happens If You Do Nothing?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C203594-7CCB-4DBE-1E68-D4881B9DA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648" y="1694168"/>
            <a:ext cx="6827425" cy="4374868"/>
          </a:xfrm>
        </p:spPr>
        <p:txBody>
          <a:bodyPr anchor="t">
            <a:noAutofit/>
          </a:bodyPr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b="1" dirty="0">
                <a:latin typeface="Century Gothic" panose="020B0502020202020204" pitchFamily="34" charset="0"/>
              </a:rPr>
              <a:t>Change Happens: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b="1" dirty="0">
              <a:latin typeface="Century Gothic" panose="020B0502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Plans may change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You may stay in the wrong plan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Costs may increase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Providers may not participate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Prescriptions may not be covered 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You may miss an opportunity for better benefits and lower costs. </a:t>
            </a:r>
          </a:p>
        </p:txBody>
      </p:sp>
      <p:pic>
        <p:nvPicPr>
          <p:cNvPr id="13" name="Picture 12" descr="White Jigsaw puzzle on yellow color background">
            <a:extLst>
              <a:ext uri="{FF2B5EF4-FFF2-40B4-BE49-F238E27FC236}">
                <a16:creationId xmlns:a16="http://schemas.microsoft.com/office/drawing/2014/main" id="{001E4903-07C4-798F-2C0B-196A1859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26" r="17126"/>
          <a:stretch/>
        </p:blipFill>
        <p:spPr>
          <a:xfrm>
            <a:off x="7140720" y="1722323"/>
            <a:ext cx="5222451" cy="5266944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D20202-632B-A74E-B4AD-346C9320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606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717550-1E40-04B8-C931-8B2DA16DA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4E44F84-EA88-B637-4298-F1A8FA986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6550D6-B800-9B65-E5C0-577E20AD2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A0946C-5766-DCAF-9B33-5EC7DF1F0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94AF79-2E99-4C70-AC16-5F6CF76A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2DD7FA-ABB1-DD18-90DF-F5A54DD9C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CFBFBA-8848-2115-C497-B4EA1E4CA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294538"/>
            <a:ext cx="10623021" cy="103366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Before Annual Enrollment:</a:t>
            </a:r>
            <a:br>
              <a:rPr lang="en-US" sz="36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</a:br>
            <a:r>
              <a:rPr lang="en-US" sz="36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Read What Your Plan Sends You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79784341-886A-CA69-307F-6F89ECCCB6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8269041"/>
              </p:ext>
            </p:extLst>
          </p:nvPr>
        </p:nvGraphicFramePr>
        <p:xfrm>
          <a:off x="402208" y="1894283"/>
          <a:ext cx="5247478" cy="2831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A280B8-FB28-9034-EDE0-A764D5561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98DE0D-401E-D920-B1E4-BB1EAEC30051}"/>
              </a:ext>
            </a:extLst>
          </p:cNvPr>
          <p:cNvSpPr txBox="1">
            <a:spLocks/>
          </p:cNvSpPr>
          <p:nvPr/>
        </p:nvSpPr>
        <p:spPr>
          <a:xfrm>
            <a:off x="6095998" y="2001144"/>
            <a:ext cx="5585217" cy="26181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221E1F"/>
                </a:solidFill>
                <a:latin typeface="Century Gothic" panose="020B0502020202020204" pitchFamily="34" charset="0"/>
              </a:rPr>
              <a:t>Did my costs change?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221E1F"/>
                </a:solidFill>
                <a:latin typeface="Century Gothic" panose="020B0502020202020204" pitchFamily="34" charset="0"/>
              </a:rPr>
              <a:t>Did my doctors, hospital or prescriptions change?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221E1F"/>
                </a:solidFill>
                <a:latin typeface="Century Gothic" panose="020B0502020202020204" pitchFamily="34" charset="0"/>
              </a:rPr>
              <a:t>Do I still feel this plan fits me for 2027?</a:t>
            </a:r>
            <a:endParaRPr lang="en-US" sz="2800" dirty="0"/>
          </a:p>
          <a:p>
            <a:pPr marL="285750" lvl="2"/>
            <a:endParaRPr lang="en-US" dirty="0">
              <a:solidFill>
                <a:prstClr val="black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endParaRPr lang="en-US" sz="24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A4909E6-6D6D-1950-4298-26A00B43AED0}"/>
              </a:ext>
            </a:extLst>
          </p:cNvPr>
          <p:cNvSpPr txBox="1">
            <a:spLocks/>
          </p:cNvSpPr>
          <p:nvPr/>
        </p:nvSpPr>
        <p:spPr>
          <a:xfrm>
            <a:off x="944242" y="5281230"/>
            <a:ext cx="10023593" cy="9385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prstClr val="black"/>
                </a:solidFill>
              </a:rPr>
              <a:t>   Do not assume your 2026 plan will work the same way in 2027.</a:t>
            </a:r>
            <a:endParaRPr lang="en-US" b="1" dirty="0">
              <a:latin typeface="Century Gothic" panose="020B0502020202020204" pitchFamily="34" charset="0"/>
            </a:endParaRPr>
          </a:p>
          <a:p>
            <a:pPr marL="0" lvl="2" indent="0">
              <a:buFont typeface="Arial" panose="020B0604020202020204" pitchFamily="34" charset="0"/>
              <a:buNone/>
            </a:pPr>
            <a:endParaRPr lang="en-US" sz="2800" dirty="0"/>
          </a:p>
          <a:p>
            <a:pPr marL="57150" lvl="2" indent="0"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endParaRPr lang="en-US" sz="24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6066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88D3C6-0EAC-4EE4-4B33-A6176BAF2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BF6E5C-781A-648F-C054-5B0A6F343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BC8BCF-4853-4CB4-81EA-4C806DF10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F19554-8AA2-84EE-5EE0-A280EAC62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30BF8A-E484-4EBF-179A-DD0CB88F5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BA3DDE-35DC-ACE4-3687-7E62E394D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F67DE7-F2EE-C2FF-3624-2635A81B3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116998"/>
            <a:ext cx="4518021" cy="1033669"/>
          </a:xfrm>
        </p:spPr>
        <p:txBody>
          <a:bodyPr>
            <a:normAutofit fontScale="90000"/>
          </a:bodyPr>
          <a:lstStyle/>
          <a:p>
            <a:br>
              <a:rPr lang="en-US" sz="3600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</a:br>
            <a:r>
              <a:rPr lang="en-US" sz="3600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Two Roads to Medicare </a:t>
            </a:r>
            <a:br>
              <a:rPr lang="en-US" sz="3600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</a:br>
            <a:endParaRPr lang="en-US" sz="3600" i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pic>
        <p:nvPicPr>
          <p:cNvPr id="13" name="Picture 12" descr="Fork in rural forest road">
            <a:extLst>
              <a:ext uri="{FF2B5EF4-FFF2-40B4-BE49-F238E27FC236}">
                <a16:creationId xmlns:a16="http://schemas.microsoft.com/office/drawing/2014/main" id="{BD05EBB8-A1A9-8241-C332-68B7AB9FC1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403" r="23403"/>
          <a:stretch/>
        </p:blipFill>
        <p:spPr>
          <a:xfrm>
            <a:off x="0" y="1590741"/>
            <a:ext cx="5162550" cy="526725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6B26C7-D812-F7B4-557E-06B1F859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541DE567-7736-E617-F4DC-BC77280ED3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0985032"/>
              </p:ext>
            </p:extLst>
          </p:nvPr>
        </p:nvGraphicFramePr>
        <p:xfrm>
          <a:off x="5535386" y="1616481"/>
          <a:ext cx="6368143" cy="4911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7106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57E419-8B1B-4FC1-EA80-3DD0BDEEC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CCAB1C-93B4-4889-D04A-96B0DB309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80C8D3-6A6E-86EC-33C4-804DAC20A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2E060A-2785-E18F-FE09-FFABA787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99DDFE-E980-01A8-78B6-B04495E1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658506-520F-DFB2-F2F1-319AFCA85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76ED57-CBBD-9DCB-BB96-D36B42237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294538"/>
            <a:ext cx="10623021" cy="1033669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How The Pieces Fit Together</a:t>
            </a:r>
            <a:endParaRPr lang="en-US" sz="3600" b="1" i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720631-79D3-0F4D-1D8E-C679FAD86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Content Placeholder 12">
            <a:extLst>
              <a:ext uri="{FF2B5EF4-FFF2-40B4-BE49-F238E27FC236}">
                <a16:creationId xmlns:a16="http://schemas.microsoft.com/office/drawing/2014/main" id="{AC814CDA-1EF9-3EE6-6EBE-0DF564A6AD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7272178"/>
              </p:ext>
            </p:extLst>
          </p:nvPr>
        </p:nvGraphicFramePr>
        <p:xfrm>
          <a:off x="644529" y="1849178"/>
          <a:ext cx="10927829" cy="4450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1644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9651F2-5E83-76B3-E24C-C451AEDB7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53FC4C-D490-60B7-2B67-B16E102A9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B38A2-D8C6-810E-CD5D-BFAD3FD7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41FC14-57C1-75AD-8B48-475AA5941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7C19A2-84FE-8221-50ED-F77850BB3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19828F-E26A-89AA-799A-4666D253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8FF3C4-96B5-2C16-0D10-0C7FC4F86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294538"/>
            <a:ext cx="10623021" cy="1033669"/>
          </a:xfrm>
        </p:spPr>
        <p:txBody>
          <a:bodyPr>
            <a:normAutofit/>
          </a:bodyPr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Road One - Original Medicare  </a:t>
            </a:r>
            <a:endParaRPr lang="en-US" sz="3600" b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653EFAB-0254-2506-3408-27A0A930D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208" y="1738042"/>
            <a:ext cx="11387580" cy="5119958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b="1" dirty="0">
                <a:latin typeface="Century Gothic" panose="020B0502020202020204" pitchFamily="34" charset="0"/>
              </a:rPr>
              <a:t> </a:t>
            </a:r>
            <a:endParaRPr lang="en-US" dirty="0">
              <a:latin typeface="Century Gothic" panose="020B0502020202020204" pitchFamily="34" charset="0"/>
            </a:endParaRPr>
          </a:p>
          <a:p>
            <a:endParaRPr lang="en-US" dirty="0"/>
          </a:p>
          <a:p>
            <a:pPr marL="285750" lvl="1"/>
            <a:endParaRPr lang="en-US" sz="2800" dirty="0"/>
          </a:p>
          <a:p>
            <a:pPr marL="0" lvl="2" indent="0">
              <a:buNone/>
            </a:pPr>
            <a:endParaRPr lang="en-US" sz="2800" dirty="0"/>
          </a:p>
          <a:p>
            <a:pPr marL="285750" lvl="2"/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eaLnBrk="1" hangingPunct="1">
              <a:lnSpc>
                <a:spcPct val="90000"/>
              </a:lnSpc>
            </a:pPr>
            <a:endParaRPr lang="en-US" sz="24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E2D377-1798-D57C-14A8-ADB28A36D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1" name="TextBox 4">
            <a:extLst>
              <a:ext uri="{FF2B5EF4-FFF2-40B4-BE49-F238E27FC236}">
                <a16:creationId xmlns:a16="http://schemas.microsoft.com/office/drawing/2014/main" id="{91E7FCA3-702D-1255-4649-94BD731BA4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3905227"/>
              </p:ext>
            </p:extLst>
          </p:nvPr>
        </p:nvGraphicFramePr>
        <p:xfrm>
          <a:off x="402208" y="1744731"/>
          <a:ext cx="11493784" cy="3813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9692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20CFE-FF55-D882-A74C-D1EB99B61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B511EA-5CD3-0D1C-B224-532C7C5CA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1EA62B-1BF0-BD59-BF8E-5EBBD4FDF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4A8871-4E5E-3C48-69DE-5BE24222D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09AAE6-E92D-DE5A-B160-17983190A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9E90B3-7DF3-1763-A2CE-0844F6040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CD86EA-9059-FD1E-E457-F3D6362DF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294538"/>
            <a:ext cx="10623021" cy="1033669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Adding Medigap to Original Medicare  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76C5B3F-8B82-ACF6-1A38-C35ECC467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208" y="1848126"/>
            <a:ext cx="11387580" cy="4729519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/>
              <a:t> </a:t>
            </a:r>
            <a:endParaRPr lang="en-US" dirty="0"/>
          </a:p>
          <a:p>
            <a:pPr marL="285750" lvl="1"/>
            <a:endParaRPr lang="en-US" sz="2800" dirty="0"/>
          </a:p>
          <a:p>
            <a:pPr marL="0" lvl="2" indent="0">
              <a:buNone/>
            </a:pPr>
            <a:endParaRPr lang="en-US" sz="2800" dirty="0"/>
          </a:p>
          <a:p>
            <a:pPr marL="285750" lvl="2"/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eaLnBrk="1" hangingPunct="1">
              <a:lnSpc>
                <a:spcPct val="90000"/>
              </a:lnSpc>
            </a:pPr>
            <a:endParaRPr lang="en-US" sz="24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57C1A8-4B19-8F23-4EFE-01E5DCD6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EEDE77-5F04-27FF-AD11-C5DED140EA3E}"/>
              </a:ext>
            </a:extLst>
          </p:cNvPr>
          <p:cNvSpPr txBox="1"/>
          <p:nvPr/>
        </p:nvSpPr>
        <p:spPr>
          <a:xfrm>
            <a:off x="34563" y="1524702"/>
            <a:ext cx="1212287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entury Gothic" panose="020B0502020202020204" pitchFamily="34" charset="0"/>
              </a:rPr>
              <a:t>Filling the Gaps in Original </a:t>
            </a:r>
          </a:p>
          <a:p>
            <a:pPr algn="ctr"/>
            <a:r>
              <a:rPr lang="en-US" sz="2800" b="1" dirty="0">
                <a:latin typeface="Century Gothic" panose="020B0502020202020204" pitchFamily="34" charset="0"/>
              </a:rPr>
              <a:t>Medicare Coverage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latin typeface="Century Gothic" panose="020B0502020202020204" pitchFamily="34" charset="0"/>
              </a:rPr>
              <a:t>Ten Standardized Medigap Plans: A, B, C**, D, F**, G, K, L, M, N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**Plans C and  F are only available to people who were eligible for Medicare before </a:t>
            </a:r>
          </a:p>
          <a:p>
            <a:r>
              <a:rPr lang="en-US" sz="2000" b="1" dirty="0">
                <a:latin typeface="Century Gothic" panose="020B0502020202020204" pitchFamily="34" charset="0"/>
              </a:rPr>
              <a:t>January 1, 2020</a:t>
            </a:r>
            <a:r>
              <a:rPr lang="en-US" sz="2000" dirty="0">
                <a:latin typeface="Century Gothic" panose="020B0502020202020204" pitchFamily="34" charset="0"/>
              </a:rPr>
              <a:t>.  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latin typeface="Century Gothic" panose="020B0502020202020204" pitchFamily="34" charset="0"/>
              </a:rPr>
              <a:t>You can use an employer or government retiree program as a “gap” plan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latin typeface="Century Gothic" panose="020B0502020202020204" pitchFamily="34" charset="0"/>
              </a:rPr>
              <a:t>Price and customer service may differ by insurer 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4446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1D3D57-7C28-1F9C-879A-41989A9A1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DB086748-2465-7F86-D2E5-E8A178709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DB84DBE-9E23-02CA-B44D-DE7C9A988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C2E551A-2858-45B4-8CDD-41F658E77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E0DB4B8-F91C-3FEB-0272-EF0D54274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FD29421-4DA7-4E5D-74EC-709919CD7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26C6A7-9CEC-BF1C-7B02-BC5BC83B2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294538"/>
            <a:ext cx="10623021" cy="103366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Road Two  - Medicare Part C  </a:t>
            </a:r>
            <a:br>
              <a:rPr lang="en-US" sz="36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</a:br>
            <a:r>
              <a:rPr lang="en-US" sz="36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Medicare Advantage  </a:t>
            </a:r>
          </a:p>
        </p:txBody>
      </p:sp>
      <p:graphicFrame>
        <p:nvGraphicFramePr>
          <p:cNvPr id="71" name="Content Placeholder 2">
            <a:extLst>
              <a:ext uri="{FF2B5EF4-FFF2-40B4-BE49-F238E27FC236}">
                <a16:creationId xmlns:a16="http://schemas.microsoft.com/office/drawing/2014/main" id="{33EEF954-33B4-E56C-BC04-F317F1B5E2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75603"/>
              </p:ext>
            </p:extLst>
          </p:nvPr>
        </p:nvGraphicFramePr>
        <p:xfrm>
          <a:off x="270688" y="1681016"/>
          <a:ext cx="11597462" cy="4857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53BE01-C2CF-A707-43D3-2C788BF97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7932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51E253-EBB2-70FB-9689-76711A08F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95EED0E-7561-CB82-AA87-2C739CBE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2AC778-1454-975B-14D7-2FFB478FF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591C4-F65D-8F63-141E-02CB7E3E97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1BAEC9-22DD-8F21-2DDF-37A5980DD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ECF1C6-8FB2-FD21-EB08-1D30052A4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757A48-5D48-F48E-798E-56C00F398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15" y="376805"/>
            <a:ext cx="10623021" cy="1033669"/>
          </a:xfrm>
        </p:spPr>
        <p:txBody>
          <a:bodyPr>
            <a:normAutofit/>
          </a:bodyPr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Road Two Medicare Advantage </a:t>
            </a:r>
            <a:endParaRPr lang="en-US" sz="3600" b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9B35E06-C13C-D6A7-3A23-BD1C87F54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023" y="1756368"/>
            <a:ext cx="10514031" cy="5119958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b="1" dirty="0">
                <a:latin typeface="Century Gothic" panose="020B0502020202020204" pitchFamily="34" charset="0"/>
              </a:rPr>
              <a:t> </a:t>
            </a:r>
            <a:endParaRPr lang="en-US" dirty="0">
              <a:latin typeface="Century Gothic" panose="020B0502020202020204" pitchFamily="34" charset="0"/>
            </a:endParaRPr>
          </a:p>
          <a:p>
            <a:endParaRPr lang="en-US" dirty="0"/>
          </a:p>
          <a:p>
            <a:pPr marL="285750" lvl="1"/>
            <a:endParaRPr lang="en-US" sz="2800" dirty="0"/>
          </a:p>
          <a:p>
            <a:pPr marL="0" lvl="2" indent="0">
              <a:buNone/>
            </a:pPr>
            <a:endParaRPr lang="en-US" sz="2800" dirty="0"/>
          </a:p>
          <a:p>
            <a:pPr marL="285750" lvl="2"/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eaLnBrk="1" hangingPunct="1">
              <a:lnSpc>
                <a:spcPct val="90000"/>
              </a:lnSpc>
            </a:pPr>
            <a:endParaRPr lang="en-US" sz="24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2F06FB-791E-72C7-621A-C09C335DC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9" name="TextBox 4">
            <a:extLst>
              <a:ext uri="{FF2B5EF4-FFF2-40B4-BE49-F238E27FC236}">
                <a16:creationId xmlns:a16="http://schemas.microsoft.com/office/drawing/2014/main" id="{A40780F7-12B6-E37F-FBF3-DC975F16C6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5134073"/>
              </p:ext>
            </p:extLst>
          </p:nvPr>
        </p:nvGraphicFramePr>
        <p:xfrm>
          <a:off x="14759" y="1731217"/>
          <a:ext cx="11856111" cy="44886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7231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6A5364-F2F3-1178-9A89-D575E8487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6D72E2-3B78-108A-FEAD-0B596E4D0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A593A1-77AC-9AC4-AAD7-35595B32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1FE3F5-6ADC-3F56-2337-8F2D8B503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2AB8A0-B966-0246-4D0F-8E63BE0B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3A64E9-93CA-E7CD-3EA0-9A01D3536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736F64-BAC2-00AC-CDF2-01DBE091D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294538"/>
            <a:ext cx="10623021" cy="1033669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Which Program Fits You?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ECEFA9-C69B-CEF4-8B70-6F98F726E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CC97B-D5ED-E6EF-4D8C-FC39A1B21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3" y="1660845"/>
            <a:ext cx="6747637" cy="280628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entury Gothic" panose="020B0502020202020204" pitchFamily="34" charset="0"/>
              </a:rPr>
              <a:t>				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Do you travel?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Do you want flexibility?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Are your doctors in-network?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Are your prescriptions on the formulary?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What are my out-of-pocket costs?</a:t>
            </a:r>
          </a:p>
        </p:txBody>
      </p:sp>
      <p:pic>
        <p:nvPicPr>
          <p:cNvPr id="5" name="Picture 4" descr="Measuring tape held across business suit on mannequin">
            <a:extLst>
              <a:ext uri="{FF2B5EF4-FFF2-40B4-BE49-F238E27FC236}">
                <a16:creationId xmlns:a16="http://schemas.microsoft.com/office/drawing/2014/main" id="{1394D6E7-8A21-81A7-9BC4-ECF8F271C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424" y="1622745"/>
            <a:ext cx="4722951" cy="353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56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86869D-DDAE-C6EC-C5A9-DDF7F1F2C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A9A4EB-8629-E01A-E62F-8C71EB072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590BB2-20A3-8BB9-AAC6-ADB11A11D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E7D9F6-3976-B085-4632-00EA59ACC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C91D7C-25EB-B492-055B-4E9E05D1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7B59BD-5DB7-24E1-7D2C-68E0E65FF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8962C8-521A-4B85-97B7-59D64A4B7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024" y="376805"/>
            <a:ext cx="5806552" cy="1033669"/>
          </a:xfrm>
        </p:spPr>
        <p:txBody>
          <a:bodyPr>
            <a:normAutofit/>
          </a:bodyPr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Your Decision</a:t>
            </a:r>
            <a:endParaRPr lang="en-US" sz="3600" b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90518E2-35AB-78A2-85EF-2E53B2F36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756368"/>
            <a:ext cx="11054827" cy="5119958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b="1" dirty="0">
                <a:latin typeface="Century Gothic" panose="020B0502020202020204" pitchFamily="34" charset="0"/>
              </a:rPr>
              <a:t> </a:t>
            </a:r>
            <a:endParaRPr lang="en-US" dirty="0">
              <a:latin typeface="Century Gothic" panose="020B0502020202020204" pitchFamily="34" charset="0"/>
            </a:endParaRPr>
          </a:p>
          <a:p>
            <a:endParaRPr lang="en-US" dirty="0"/>
          </a:p>
          <a:p>
            <a:pPr marL="285750" lvl="1"/>
            <a:endParaRPr lang="en-US" sz="2800" dirty="0"/>
          </a:p>
          <a:p>
            <a:pPr marL="0" lvl="2" indent="0">
              <a:buNone/>
            </a:pPr>
            <a:endParaRPr lang="en-US" sz="2800" dirty="0"/>
          </a:p>
          <a:p>
            <a:pPr marL="285750" lvl="2"/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eaLnBrk="1" hangingPunct="1">
              <a:lnSpc>
                <a:spcPct val="90000"/>
              </a:lnSpc>
            </a:pPr>
            <a:endParaRPr lang="en-US" sz="24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9DA9D2-AB6A-F972-5D36-496A6DF47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7A3AFA5E-9528-6C41-DB9B-1590821BF5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7227571"/>
              </p:ext>
            </p:extLst>
          </p:nvPr>
        </p:nvGraphicFramePr>
        <p:xfrm>
          <a:off x="699024" y="1974237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6826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85B306-B433-304F-A725-E92B0316E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15" y="352290"/>
            <a:ext cx="7160528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Glegoo" pitchFamily="2" charset="77"/>
                <a:cs typeface="Glegoo" pitchFamily="2" charset="77"/>
              </a:rPr>
              <a:t>What is the actual cost of care?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3F0412-4230-5FCE-9573-9D646B0B1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064C5B-DAF8-EC7B-0A5B-639212B8B520}"/>
              </a:ext>
            </a:extLst>
          </p:cNvPr>
          <p:cNvSpPr txBox="1"/>
          <p:nvPr/>
        </p:nvSpPr>
        <p:spPr>
          <a:xfrm>
            <a:off x="157717" y="5879296"/>
            <a:ext cx="113175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Look beyond the premium. Ask what you will pay when you need care.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1168" y="1746504"/>
            <a:ext cx="5788152" cy="841248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146304" bIns="54864" rtlCol="0" anchor="ctr"/>
          <a:lstStyle/>
          <a:p>
            <a:pPr algn="l"/>
            <a:r>
              <a:rPr sz="2600" b="1">
                <a:solidFill>
                  <a:srgbClr val="FFFFFF"/>
                </a:solidFill>
                <a:latin typeface="Century Gothic"/>
              </a:rPr>
              <a:t>Original Medicare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01168" y="2679192"/>
            <a:ext cx="5788152" cy="1403603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146304" bIns="54864" rtlCol="0" anchor="ctr"/>
          <a:lstStyle/>
          <a:p>
            <a:pPr algn="l"/>
            <a:r>
              <a:rPr sz="2200" b="0">
                <a:solidFill>
                  <a:srgbClr val="FFFFFF"/>
                </a:solidFill>
                <a:latin typeface="Century Gothic"/>
              </a:rPr>
              <a:t>Part A hospital costs may be covered in whole or in part by Medigap, depending on the plan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1168" y="4174235"/>
            <a:ext cx="5788152" cy="1403603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146304" bIns="54864" rtlCol="0" anchor="ctr"/>
          <a:lstStyle/>
          <a:p>
            <a:pPr algn="l"/>
            <a:r>
              <a:rPr sz="2200" b="0">
                <a:solidFill>
                  <a:srgbClr val="FFFFFF"/>
                </a:solidFill>
                <a:latin typeface="Century Gothic"/>
              </a:rPr>
              <a:t>Part B generally leaves you responsible for </a:t>
            </a:r>
            <a:r>
              <a:rPr sz="2200" b="1">
                <a:solidFill>
                  <a:srgbClr val="FFFFFF"/>
                </a:solidFill>
                <a:latin typeface="Century Gothic"/>
              </a:rPr>
              <a:t>20% of the Medicare-approved amount</a:t>
            </a:r>
            <a:r>
              <a:rPr sz="2200" b="0">
                <a:solidFill>
                  <a:srgbClr val="FFFFFF"/>
                </a:solidFill>
                <a:latin typeface="Century Gothic"/>
              </a:rPr>
              <a:t> after the deductible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9632" y="1746504"/>
            <a:ext cx="5788152" cy="841248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146304" bIns="54864" rtlCol="0" anchor="ctr"/>
          <a:lstStyle/>
          <a:p>
            <a:pPr algn="l"/>
            <a:r>
              <a:rPr sz="2600" b="1">
                <a:solidFill>
                  <a:srgbClr val="FFFFFF"/>
                </a:solidFill>
                <a:latin typeface="Century Gothic"/>
              </a:rPr>
              <a:t>Medicare Advantage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9632" y="2679192"/>
            <a:ext cx="5788152" cy="905255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146304" bIns="54864" rtlCol="0" anchor="ctr"/>
          <a:lstStyle/>
          <a:p>
            <a:pPr algn="l"/>
            <a:r>
              <a:rPr sz="2100" b="0">
                <a:solidFill>
                  <a:srgbClr val="FFFFFF"/>
                </a:solidFill>
                <a:latin typeface="Century Gothic"/>
              </a:rPr>
              <a:t>Hospital stays may have </a:t>
            </a:r>
            <a:r>
              <a:rPr sz="2100" b="1">
                <a:solidFill>
                  <a:srgbClr val="FFFFFF"/>
                </a:solidFill>
                <a:latin typeface="Century Gothic"/>
              </a:rPr>
              <a:t>daily copays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99632" y="3675887"/>
            <a:ext cx="5788152" cy="905255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146304" bIns="54864" rtlCol="0" anchor="ctr"/>
          <a:lstStyle/>
          <a:p>
            <a:pPr algn="l"/>
            <a:r>
              <a:rPr sz="2000" b="0">
                <a:solidFill>
                  <a:srgbClr val="FFFFFF"/>
                </a:solidFill>
                <a:latin typeface="Century Gothic"/>
              </a:rPr>
              <a:t>Doctor, outpatient and other medical services may have </a:t>
            </a:r>
            <a:r>
              <a:rPr sz="2000" b="1">
                <a:solidFill>
                  <a:srgbClr val="FFFFFF"/>
                </a:solidFill>
                <a:latin typeface="Century Gothic"/>
              </a:rPr>
              <a:t>copays or coinsurance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9632" y="4672583"/>
            <a:ext cx="5788152" cy="905255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146304" bIns="54864" rtlCol="0" anchor="ctr"/>
          <a:lstStyle/>
          <a:p>
            <a:pPr algn="l"/>
            <a:r>
              <a:rPr sz="2100" b="0">
                <a:solidFill>
                  <a:srgbClr val="FFFFFF"/>
                </a:solidFill>
                <a:latin typeface="Century Gothic"/>
              </a:rPr>
              <a:t>Costs vary by plan</a:t>
            </a:r>
          </a:p>
        </p:txBody>
      </p:sp>
    </p:spTree>
    <p:extLst>
      <p:ext uri="{BB962C8B-B14F-4D97-AF65-F5344CB8AC3E}">
        <p14:creationId xmlns:p14="http://schemas.microsoft.com/office/powerpoint/2010/main" val="3731768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85B306-B433-304F-A725-E92B0316E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507" y="294538"/>
            <a:ext cx="7815203" cy="1033669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What Do I Pay Every Month? 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What Could I Pay Later?</a:t>
            </a:r>
            <a:endParaRPr lang="en-US" sz="4000" b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ACFEB840-0D5E-5142-D34B-0F64D87F60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2719362"/>
              </p:ext>
            </p:extLst>
          </p:nvPr>
        </p:nvGraphicFramePr>
        <p:xfrm>
          <a:off x="201168" y="1645920"/>
          <a:ext cx="5766663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3F0412-4230-5FCE-9573-9D646B0B1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0" name="TextBox 3">
            <a:extLst>
              <a:ext uri="{FF2B5EF4-FFF2-40B4-BE49-F238E27FC236}">
                <a16:creationId xmlns:a16="http://schemas.microsoft.com/office/drawing/2014/main" id="{FCFBCAE0-FFEA-B0D3-D11E-3CF5ED6BF7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8066281"/>
              </p:ext>
            </p:extLst>
          </p:nvPr>
        </p:nvGraphicFramePr>
        <p:xfrm>
          <a:off x="6223863" y="1645920"/>
          <a:ext cx="5766663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37C6EF9-E2EC-6A25-9D30-8C53AF3DF800}"/>
              </a:ext>
            </a:extLst>
          </p:cNvPr>
          <p:cNvSpPr txBox="1"/>
          <p:nvPr/>
        </p:nvSpPr>
        <p:spPr>
          <a:xfrm>
            <a:off x="207507" y="5221717"/>
            <a:ext cx="117769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</a:rPr>
              <a:t>Monthly premium is only part of the cost. 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Also consider deductibles, copays, coinsurance and maximum out-of-pocket exposure</a:t>
            </a:r>
          </a:p>
        </p:txBody>
      </p:sp>
    </p:spTree>
    <p:extLst>
      <p:ext uri="{BB962C8B-B14F-4D97-AF65-F5344CB8AC3E}">
        <p14:creationId xmlns:p14="http://schemas.microsoft.com/office/powerpoint/2010/main" val="512454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21A66C-0EC2-124B-BD72-177C357D2B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60" r="9091" b="10088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85B306-B433-304F-A725-E92B0316E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Medicare Part D  Retail Pharmacy Coverage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9CF9AA8-E41A-915F-5AAE-CFF1ABEFBC5B}"/>
              </a:ext>
            </a:extLst>
          </p:cNvPr>
          <p:cNvSpPr txBox="1">
            <a:spLocks noChangeArrowheads="1"/>
          </p:cNvSpPr>
          <p:nvPr/>
        </p:nvSpPr>
        <p:spPr>
          <a:xfrm>
            <a:off x="404553" y="5624945"/>
            <a:ext cx="9078562" cy="592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</a:pPr>
            <a:r>
              <a:rPr lang="en-US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Prescription Drug </a:t>
            </a:r>
            <a:r>
              <a:rPr lang="en-US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Coverage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2F88A2-7CCA-01A7-4C09-6377EF072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1199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CC54DED-9B8A-544F-8398-E5128DCC644F}" type="slidenum">
              <a:rPr lang="en-US" smtClean="0">
                <a:solidFill>
                  <a:schemeClr val="bg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17</a:t>
            </a:fld>
            <a:endParaRPr lang="en-US" dirty="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6011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F412B5-C0DF-E8B3-1BAB-E150C3EC1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22885E-B626-A092-C0E6-24804C3B0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A50996-01BF-DD3F-30C9-C281076E7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812CEC-A16B-F5A5-C502-5E5F434C9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48463-2D85-1DA8-2035-C71B95775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5D62BB-6B6E-B9BD-0696-6C9AA943E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8EE2B3-987B-0953-701F-45FF799C0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07" y="355305"/>
            <a:ext cx="7470767" cy="1033669"/>
          </a:xfrm>
        </p:spPr>
        <p:txBody>
          <a:bodyPr>
            <a:norm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Before You Choose a Drug Plan </a:t>
            </a:r>
            <a:endParaRPr lang="en-US" sz="3600" b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4E4C30-6D93-CFC6-E978-D58EEFD00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B6F28C1-F35E-B431-EAD9-14A09808B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819" y="2050881"/>
            <a:ext cx="6979102" cy="31592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63480" rIns="0" bIns="126960" numCol="1" rtlCol="0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Are all my prescriptions covered?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What tier are they on and did it change?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What will I pay?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Is my pharmacy preferred/in-network?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Did anything change in 2027?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dirty="0">
              <a:latin typeface="Century Gothic" panose="020B0502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88DA7CD-6DBB-F8B9-38A4-D4E2B96E4C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" y="1597432"/>
            <a:ext cx="5006749" cy="521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04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792F8B-01A2-CCDB-7437-5C93D5782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0DC47AD-14E0-8205-BA78-93B4A1581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0FCD00-075B-D14F-1D1D-A8D82A0A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D178E0-9A57-94EC-FC10-147ADACCD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D009EE-7BC3-4024-FEDE-E2FD97239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4FF3A0-2818-4B44-2CDA-201021CBB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1433AC-1C00-EEFE-BFBA-BF45BD51F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07" y="355305"/>
            <a:ext cx="7470767" cy="1033669"/>
          </a:xfrm>
        </p:spPr>
        <p:txBody>
          <a:bodyPr>
            <a:norm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What do I have to pay?</a:t>
            </a:r>
            <a:endParaRPr lang="en-US" sz="3600" b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C9C274-A5F0-5FC1-2B16-E66155AB6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343F56B-4E10-8932-9B48-A51E8206C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6749" y="1952737"/>
            <a:ext cx="6979102" cy="31592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63480" rIns="0" bIns="126960" numCol="1" rtlCol="0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dirty="0">
              <a:latin typeface="Century Gothic" panose="020B0502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F077361-62B8-BC7F-801B-B07BA7A810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" y="1597432"/>
            <a:ext cx="4620989" cy="51942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2A8EEB-EAFA-7FE3-0DD8-5CAF493FD0E8}"/>
              </a:ext>
            </a:extLst>
          </p:cNvPr>
          <p:cNvSpPr txBox="1"/>
          <p:nvPr/>
        </p:nvSpPr>
        <p:spPr>
          <a:xfrm>
            <a:off x="4697187" y="1779233"/>
            <a:ext cx="6979102" cy="380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2027 </a:t>
            </a:r>
            <a:r>
              <a:rPr lang="en-US" altLang="en-US" sz="2400" b="1" dirty="0">
                <a:solidFill>
                  <a:prstClr val="black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Medicare Part D Costs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Annual Deductible</a:t>
            </a:r>
            <a:r>
              <a:rPr kumimoji="0" lang="en-US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 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$700  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400" u="sng" dirty="0">
                <a:solidFill>
                  <a:prstClr val="black"/>
                </a:solidFill>
                <a:latin typeface="Century Gothic" panose="020B0502020202020204" pitchFamily="34" charset="0"/>
              </a:rPr>
              <a:t>Out-of-Pocket (OOP) Spending Cap</a:t>
            </a:r>
            <a:r>
              <a:rPr lang="en-US" altLang="en-US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: 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$2,400  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400" u="sng" dirty="0">
                <a:solidFill>
                  <a:prstClr val="black"/>
                </a:solidFill>
                <a:latin typeface="Century Gothic" panose="020B0502020202020204" pitchFamily="34" charset="0"/>
              </a:rPr>
              <a:t>Catastrophic Coverage</a:t>
            </a:r>
            <a:r>
              <a:rPr lang="en-US" altLang="en-US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: </a:t>
            </a:r>
            <a:r>
              <a:rPr kumimoji="0" lang="en-US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  After you reach the $2,400 out-of-pocket limit you pay $0 for covered Part D drugs for the rest of the year.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 </a:t>
            </a:r>
            <a:endParaRPr kumimoji="0" lang="en-US" alt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400" u="sng" dirty="0">
                <a:solidFill>
                  <a:prstClr val="black"/>
                </a:solidFill>
                <a:latin typeface="Century Gothic" panose="020B0502020202020204" pitchFamily="34" charset="0"/>
              </a:rPr>
              <a:t>Insulin Cost-Sharing</a:t>
            </a:r>
            <a:r>
              <a:rPr lang="en-US" altLang="en-US" sz="2400" dirty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  <a:endParaRPr kumimoji="0" lang="en-US" alt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 more than $35 for a one-month supply. Some products may cost less.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19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28B0DC-7ACE-317E-83B9-6D466EC4F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8C0E89-1D7C-6AFD-4B29-3D257B0685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A4EA13-DD58-46AA-1FAA-8E2BBA33D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9DF994-F592-DD92-819E-483F36A42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56B3B1-2D21-CBB9-4BB6-E8FE59F24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03E0D8-2245-3308-38A5-1350EC88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350AD8-E439-5A97-D7C6-59ED9D47D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07" y="459041"/>
            <a:ext cx="7470767" cy="815875"/>
          </a:xfrm>
        </p:spPr>
        <p:txBody>
          <a:bodyPr>
            <a:normAutofit fontScale="90000"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 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</a:br>
            <a:r>
              <a:rPr kumimoji="0" lang="en-US" alt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Are My Prescriptions Covered?</a:t>
            </a:r>
            <a:br>
              <a:rPr kumimoji="0" lang="en-US" alt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</a:br>
            <a:endParaRPr lang="en-US" sz="3600" b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289B4E-3198-58D5-9244-A3C08BC04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4EEFEA4-427A-4370-869D-25F2AB3E3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6749" y="1952737"/>
            <a:ext cx="6979102" cy="31592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63480" rIns="0" bIns="126960" numCol="1" rtlCol="0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dirty="0">
              <a:latin typeface="Century Gothic" panose="020B0502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1440B6D-57F2-3DEE-DEE2-3C31C06EF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" y="1597432"/>
            <a:ext cx="4620989" cy="51942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42FDED0-18D3-2098-03DC-EEA10A3C0209}"/>
              </a:ext>
            </a:extLst>
          </p:cNvPr>
          <p:cNvSpPr txBox="1"/>
          <p:nvPr/>
        </p:nvSpPr>
        <p:spPr>
          <a:xfrm>
            <a:off x="4697187" y="1779233"/>
            <a:ext cx="697910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kumimoji="0" lang="en-US" alt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8EB935-ABF5-FD25-1297-9F1831BB9502}"/>
              </a:ext>
            </a:extLst>
          </p:cNvPr>
          <p:cNvSpPr txBox="1"/>
          <p:nvPr/>
        </p:nvSpPr>
        <p:spPr>
          <a:xfrm>
            <a:off x="4697187" y="1645464"/>
            <a:ext cx="7094763" cy="451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Formulary = the plan’s list of covered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prescription drugs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every prescription you currently take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the tier and your cost </a:t>
            </a:r>
            <a:r>
              <a:rPr kumimoji="0" lang="en-US" alt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Check whether your pharmacy is 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preferred/in-network 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Formularies and costs can change each year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Before choosing a plan, make sure your prescriptions work with the plan.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5179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0143F0-F45F-FE3F-417D-FED851496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AC1BD4-068F-18F2-82EA-A3C4F2433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497687-3D09-AD62-5422-EA9F0CD9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0852BA-8E48-DC77-90CB-CB6FE4A68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401353-55EF-0D83-687C-7BBF992D0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699EAA-0964-F8D1-77D0-5F7702B37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D4C436-D4F2-D1F6-77A6-EFA7AC865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07" y="459041"/>
            <a:ext cx="7470767" cy="815875"/>
          </a:xfrm>
        </p:spPr>
        <p:txBody>
          <a:bodyPr>
            <a:normAutofit fontScale="90000"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 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Medicare GLP-1 Bridge Program</a:t>
            </a:r>
            <a:br>
              <a:rPr kumimoji="0" lang="en-US" alt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</a:br>
            <a:endParaRPr lang="en-US" sz="3600" b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B66D99-B88F-6C3F-192C-CD895CC3F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46CEDCA-BE14-A6E3-B34C-3211149B5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6749" y="1952737"/>
            <a:ext cx="6979102" cy="31592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63480" rIns="0" bIns="126960" numCol="1" rtlCol="0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dirty="0">
              <a:latin typeface="Century Gothic" panose="020B0502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277B3F-466B-0C2A-6A3C-EC0783286FFF}"/>
              </a:ext>
            </a:extLst>
          </p:cNvPr>
          <p:cNvSpPr txBox="1"/>
          <p:nvPr/>
        </p:nvSpPr>
        <p:spPr>
          <a:xfrm>
            <a:off x="1631498" y="1749700"/>
            <a:ext cx="6979102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What You Need to Know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75EDBEB9-1B56-120C-5A84-0F5B1F1F89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38175" y="2273300"/>
            <a:ext cx="10515600" cy="43513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63480" rIns="0" bIns="126960" numCol="1" anchor="ctr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marL="0" indent="0">
              <a:buNone/>
            </a:pPr>
            <a:r>
              <a:rPr lang="en-US" sz="1800" dirty="0">
                <a:latin typeface="Century Gothic" panose="020B0502020202020204" pitchFamily="34" charset="0"/>
              </a:rPr>
              <a:t> 		</a:t>
            </a:r>
          </a:p>
          <a:p>
            <a:pPr marL="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 </a:t>
            </a:r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3400" b="1" dirty="0">
                <a:latin typeface="Century Gothic" panose="020B0502020202020204" pitchFamily="34" charset="0"/>
              </a:rPr>
              <a:t>Beginning July 1, 2026</a:t>
            </a:r>
            <a:r>
              <a:rPr lang="en-US" sz="3400" dirty="0">
                <a:latin typeface="Century Gothic" panose="020B0502020202020204" pitchFamily="34" charset="0"/>
              </a:rPr>
              <a:t>, certain GLP-1 weight-loss medicines may be available through the Medicare GLP-1 Bridge program. </a:t>
            </a:r>
          </a:p>
          <a:p>
            <a:r>
              <a:rPr lang="en-US" sz="3400" b="1" dirty="0">
                <a:latin typeface="Century Gothic" panose="020B0502020202020204" pitchFamily="34" charset="0"/>
              </a:rPr>
              <a:t>$50 per month</a:t>
            </a:r>
            <a:endParaRPr lang="en-US" sz="3400" dirty="0">
              <a:latin typeface="Century Gothic" panose="020B0502020202020204" pitchFamily="34" charset="0"/>
            </a:endParaRPr>
          </a:p>
          <a:p>
            <a:r>
              <a:rPr lang="en-US" sz="3400" dirty="0">
                <a:latin typeface="Century Gothic" panose="020B0502020202020204" pitchFamily="34" charset="0"/>
              </a:rPr>
              <a:t>Covered medications include certain forms of:</a:t>
            </a:r>
          </a:p>
          <a:p>
            <a:r>
              <a:rPr lang="en-US" sz="3400" b="1" dirty="0">
                <a:latin typeface="Century Gothic" panose="020B0502020202020204" pitchFamily="34" charset="0"/>
              </a:rPr>
              <a:t>Foundayo® </a:t>
            </a:r>
            <a:endParaRPr lang="en-US" sz="3400" dirty="0">
              <a:latin typeface="Century Gothic" panose="020B0502020202020204" pitchFamily="34" charset="0"/>
            </a:endParaRPr>
          </a:p>
          <a:p>
            <a:r>
              <a:rPr lang="en-US" sz="3400" b="1" dirty="0">
                <a:latin typeface="Century Gothic" panose="020B0502020202020204" pitchFamily="34" charset="0"/>
              </a:rPr>
              <a:t>Wegovy® </a:t>
            </a:r>
            <a:endParaRPr lang="en-US" sz="3400" dirty="0">
              <a:latin typeface="Century Gothic" panose="020B0502020202020204" pitchFamily="34" charset="0"/>
            </a:endParaRPr>
          </a:p>
          <a:p>
            <a:r>
              <a:rPr lang="en-US" sz="3400" b="1" dirty="0">
                <a:latin typeface="Century Gothic" panose="020B0502020202020204" pitchFamily="34" charset="0"/>
              </a:rPr>
              <a:t>Zepbound® </a:t>
            </a:r>
          </a:p>
          <a:p>
            <a:pPr marL="0" indent="0">
              <a:buNone/>
            </a:pPr>
            <a:endParaRPr lang="en-US" sz="3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3400" dirty="0">
                <a:latin typeface="Century Gothic" panose="020B0502020202020204" pitchFamily="34" charset="0"/>
              </a:rPr>
              <a:t>Important: </a:t>
            </a:r>
          </a:p>
          <a:p>
            <a:r>
              <a:rPr lang="en-US" sz="3400" dirty="0">
                <a:latin typeface="Century Gothic" panose="020B0502020202020204" pitchFamily="34" charset="0"/>
              </a:rPr>
              <a:t>Eligibility, covered forms and program rules apply. Contact your doctor and pharmacy to determine if you qualify. </a:t>
            </a:r>
          </a:p>
          <a:p>
            <a:pPr marL="0" indent="0">
              <a:buNone/>
            </a:pPr>
            <a:endParaRPr kumimoji="0" lang="en-US" altLang="en-US" sz="3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238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C94AD6-A704-3B2D-1FE5-E2F804FDE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479222A-000E-CEEE-C572-C80EE66C8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81AF4-770B-0B4E-25B6-C96828F1B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57F4B6-C1C5-D593-1CFC-48AAA29E9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881612-3556-2324-025B-B5D455460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847B1E-C303-9001-81A5-F9EDEF9A0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2B9E0-784B-D309-8633-2C0930133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4" y="294538"/>
            <a:ext cx="10623021" cy="1033669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Medicare Prescription Payment Plan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E26BF-83D8-B170-004D-2A1170EE2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310C72-44B3-21C4-D353-417EDDEE8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54" y="1850402"/>
            <a:ext cx="11869366" cy="431961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What it does: </a:t>
            </a:r>
            <a:r>
              <a:rPr lang="en-US" sz="2400" dirty="0">
                <a:latin typeface="Century Gothic" panose="020B0502020202020204" pitchFamily="34" charset="0"/>
              </a:rPr>
              <a:t>Spreads out-of-pocket costs across the calendar year</a:t>
            </a:r>
          </a:p>
          <a:p>
            <a:pPr marL="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What it does not do: </a:t>
            </a:r>
            <a:r>
              <a:rPr lang="en-US" sz="2400" dirty="0">
                <a:latin typeface="Century Gothic" panose="020B0502020202020204" pitchFamily="34" charset="0"/>
              </a:rPr>
              <a:t>lower your drug costs or save you money</a:t>
            </a:r>
          </a:p>
          <a:p>
            <a:pPr marL="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How it works: </a:t>
            </a:r>
            <a:r>
              <a:rPr lang="en-US" sz="2400" dirty="0">
                <a:latin typeface="Century Gothic" panose="020B0502020202020204" pitchFamily="34" charset="0"/>
              </a:rPr>
              <a:t>You pay </a:t>
            </a:r>
            <a:r>
              <a:rPr lang="en-US" sz="2400" b="1" dirty="0">
                <a:latin typeface="Century Gothic" panose="020B0502020202020204" pitchFamily="34" charset="0"/>
              </a:rPr>
              <a:t>$0 </a:t>
            </a:r>
            <a:r>
              <a:rPr lang="en-US" sz="2400" dirty="0">
                <a:latin typeface="Century Gothic" panose="020B0502020202020204" pitchFamily="34" charset="0"/>
              </a:rPr>
              <a:t>at the pharmacy for covered Part D drugs and receive a monthly bill form your plan.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Participation is voluntary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There is no fee to participate</a:t>
            </a:r>
          </a:p>
          <a:p>
            <a:pPr marL="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Already Participating? </a:t>
            </a:r>
            <a:r>
              <a:rPr lang="en-US" sz="2400" dirty="0">
                <a:latin typeface="Century Gothic" panose="020B0502020202020204" pitchFamily="34" charset="0"/>
              </a:rPr>
              <a:t>Beginning in 2026, you may be automatically re-enrolled unless you opt out. If you change plans you may need to enroll again.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508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AA23A3-7B21-F618-EEEA-8031FF330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1C1960-BD1C-29CF-A0E5-9B790D742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42A20B-1547-1913-C7D9-B382FD347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0E85B8-DC38-B3A8-F693-E4029233A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ED2D27-A479-651A-EFB5-A0B91BAC5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F346BA-8C5B-547B-BF1E-6FD1E5A59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E00A4A-C478-32CC-2205-7F295CA26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4" y="294538"/>
            <a:ext cx="10623021" cy="1033669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Extra Help (Low Income Subsidy)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8300D0-6981-128A-3EE6-26179CAB3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7C1244-80F5-C500-7655-A62754CEC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25625"/>
            <a:ext cx="10620375" cy="4351338"/>
          </a:xfrm>
        </p:spPr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Don’t assume you don’t qualify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Extra Help (Low Income Subsidy) can help eligible people with Medicare pay prescription drug costs.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Could I qualify?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If you have limited income and resources</a:t>
            </a:r>
            <a:r>
              <a:rPr kumimoji="0" lang="en-US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apply and find out.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Extra Help may reduce: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Prescription premiums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Deductibles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Copays/coinsurance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Need help applying? Social Security: 1-800-772-1213 ssa.gov.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239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85B306-B433-304F-A725-E92B0316E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4538"/>
            <a:ext cx="10623021" cy="103366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Don’t Accidentally Create a Part D Penalty </a:t>
            </a:r>
            <a:r>
              <a:rPr lang="en-US" sz="3600" b="1" i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 </a:t>
            </a:r>
            <a:endParaRPr lang="en-US" sz="3600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0F20D8F-400E-7346-BD57-9424E6416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9796" y="1737570"/>
            <a:ext cx="6787261" cy="4825892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b="1" dirty="0">
                <a:latin typeface="Century Gothic" panose="020B0502020202020204" pitchFamily="34" charset="0"/>
                <a:cs typeface="Glegoo" pitchFamily="2" charset="77"/>
              </a:rPr>
              <a:t>Ways to avoid paying a penalty:</a:t>
            </a:r>
            <a:br>
              <a:rPr lang="en-US" b="1" dirty="0">
                <a:latin typeface="Century Gothic" panose="020B0502020202020204" pitchFamily="34" charset="0"/>
                <a:cs typeface="Glegoo" pitchFamily="2" charset="77"/>
              </a:rPr>
            </a:br>
            <a:endParaRPr lang="en-US" sz="2400" b="1" dirty="0">
              <a:latin typeface="Century Gothic" panose="020B0502020202020204" pitchFamily="34" charset="0"/>
              <a:cs typeface="Glegoo" pitchFamily="2" charset="77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Enroll when you are first eligible. </a:t>
            </a:r>
            <a:br>
              <a:rPr lang="en-US" sz="2400" dirty="0">
                <a:latin typeface="Century Gothic" panose="020B0502020202020204" pitchFamily="34" charset="0"/>
              </a:rPr>
            </a:br>
            <a:endParaRPr lang="en-US" sz="2400" dirty="0">
              <a:latin typeface="Century Gothic" panose="020B0502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If you have other drug coverage, make sure it is </a:t>
            </a:r>
            <a:r>
              <a:rPr lang="en-US" sz="2400" b="1" dirty="0">
                <a:latin typeface="Century Gothic" panose="020B0502020202020204" pitchFamily="34" charset="0"/>
              </a:rPr>
              <a:t>creditable coverage</a:t>
            </a:r>
            <a:r>
              <a:rPr lang="en-US" sz="2400" dirty="0">
                <a:latin typeface="Century Gothic" panose="020B0502020202020204" pitchFamily="34" charset="0"/>
              </a:rPr>
              <a:t>.</a:t>
            </a:r>
            <a:br>
              <a:rPr lang="en-US" sz="2400" dirty="0">
                <a:latin typeface="Century Gothic" panose="020B0502020202020204" pitchFamily="34" charset="0"/>
              </a:rPr>
            </a:br>
            <a:endParaRPr lang="en-US" sz="2400" dirty="0">
              <a:latin typeface="Century Gothic" panose="020B0502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entury Gothic" panose="020B0502020202020204" pitchFamily="34" charset="0"/>
              </a:rPr>
              <a:t>Keep your documentation showing when you had creditable coverage.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entury Gothic" panose="020B050202020202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Don’t drop prescription coverage without understanding the consequences.</a:t>
            </a:r>
          </a:p>
        </p:txBody>
      </p:sp>
      <p:pic>
        <p:nvPicPr>
          <p:cNvPr id="13" name="Picture 12" descr="Doctor friendly shaking hands with a patient">
            <a:extLst>
              <a:ext uri="{FF2B5EF4-FFF2-40B4-BE49-F238E27FC236}">
                <a16:creationId xmlns:a16="http://schemas.microsoft.com/office/drawing/2014/main" id="{F621A66C-0EC2-124B-BD72-177C357D2B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61" r="18761"/>
          <a:stretch/>
        </p:blipFill>
        <p:spPr>
          <a:xfrm>
            <a:off x="0" y="1590741"/>
            <a:ext cx="4933896" cy="526725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932EEF-21EC-6A7F-CD75-13C51A70E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54DED-9B8A-544F-8398-E5128DCC644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822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C6EE2C-1757-6629-0BFB-4C47FA214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DC10D25-6CE6-F234-14C8-3AB7DBB72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28BD32-6DBA-C946-65DA-0F4E735D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43EB68-53F0-FA90-66D4-F2EBF4780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26F91E-ACD5-F8A0-7669-070E5DB8D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3CF439-D859-0581-2024-B190984AF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8E34F7-75CA-7125-A2E5-540F97FCA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07" y="459041"/>
            <a:ext cx="7470767" cy="815875"/>
          </a:xfrm>
        </p:spPr>
        <p:txBody>
          <a:bodyPr>
            <a:normAutofit fontScale="90000"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 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What if my situation changes? </a:t>
            </a:r>
            <a:br>
              <a:rPr kumimoji="0" lang="en-US" alt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</a:br>
            <a:endParaRPr lang="en-US" sz="3600" b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C99E2C-A31F-793A-5B49-891591728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52D5B82-3A1D-9825-A802-DC5EB5A42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6749" y="1952737"/>
            <a:ext cx="6979102" cy="31592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63480" rIns="0" bIns="126960" numCol="1" rtlCol="0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dirty="0">
              <a:latin typeface="Century Gothic" panose="020B0502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B68F039-74D7-43A6-93AB-CD3451A9CB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-4" y="1597432"/>
            <a:ext cx="5281615" cy="51942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1BD120-4621-DB0F-EF35-F1E622F5A1CE}"/>
              </a:ext>
            </a:extLst>
          </p:cNvPr>
          <p:cNvSpPr txBox="1"/>
          <p:nvPr/>
        </p:nvSpPr>
        <p:spPr>
          <a:xfrm>
            <a:off x="4697187" y="1779233"/>
            <a:ext cx="697910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kumimoji="0" lang="en-US" alt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92CC893-81BA-A15C-44E1-C312E2A1039F}"/>
              </a:ext>
            </a:extLst>
          </p:cNvPr>
          <p:cNvSpPr txBox="1">
            <a:spLocks/>
          </p:cNvSpPr>
          <p:nvPr/>
        </p:nvSpPr>
        <p:spPr>
          <a:xfrm>
            <a:off x="4955042" y="1628674"/>
            <a:ext cx="6979102" cy="36918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000" b="1" dirty="0">
                <a:latin typeface="Century Gothic" panose="020B0502020202020204" pitchFamily="34" charset="0"/>
              </a:rPr>
              <a:t>You may qualify for a Special Enrollment Period if:  </a:t>
            </a:r>
          </a:p>
          <a:p>
            <a:pPr lvl="1"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sz="2000" dirty="0">
                <a:latin typeface="Century Gothic" panose="020B0502020202020204" pitchFamily="34" charset="0"/>
              </a:rPr>
              <a:t>You move  </a:t>
            </a:r>
          </a:p>
          <a:p>
            <a:pPr lvl="1"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Century Gothic" panose="020B0502020202020204" pitchFamily="34" charset="0"/>
              </a:rPr>
              <a:t> You lose employer coverage</a:t>
            </a:r>
          </a:p>
          <a:p>
            <a:pPr lvl="1"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Century Gothic" panose="020B0502020202020204" pitchFamily="34" charset="0"/>
              </a:rPr>
              <a:t>You qualify for Medicare and Medicaid </a:t>
            </a:r>
          </a:p>
          <a:p>
            <a:pPr lvl="1"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Century Gothic" panose="020B0502020202020204" pitchFamily="34" charset="0"/>
              </a:rPr>
              <a:t>You qualify for Extra Help</a:t>
            </a:r>
          </a:p>
          <a:p>
            <a:pPr lvl="1"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Century Gothic" panose="020B0502020202020204" pitchFamily="34" charset="0"/>
              </a:rPr>
              <a:t> You move into, live in, or move out of a skilled nursing facility</a:t>
            </a:r>
          </a:p>
          <a:p>
            <a:pPr lvl="1"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Century Gothic" panose="020B0502020202020204" pitchFamily="34" charset="0"/>
              </a:rPr>
              <a:t> Other special circumstances apply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12432A-D662-EAB3-E407-3B568F257147}"/>
              </a:ext>
            </a:extLst>
          </p:cNvPr>
          <p:cNvSpPr txBox="1"/>
          <p:nvPr/>
        </p:nvSpPr>
        <p:spPr>
          <a:xfrm>
            <a:off x="5289332" y="5299632"/>
            <a:ext cx="64139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Certain life changes may give you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another opportunity to change coverage</a:t>
            </a:r>
          </a:p>
        </p:txBody>
      </p:sp>
    </p:spTree>
    <p:extLst>
      <p:ext uri="{BB962C8B-B14F-4D97-AF65-F5344CB8AC3E}">
        <p14:creationId xmlns:p14="http://schemas.microsoft.com/office/powerpoint/2010/main" val="3848502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E2E0-E1A6-42A8-28A0-C875CDDC9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7C00C-28EC-B0B3-1853-AE7E51551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7DF517-CC48-A48C-D5E5-4F500A7D0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9DD3F0-06D7-E3CE-DD9D-657C5A04A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D73123-63A9-C2D5-FD97-A7AF8FAD0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6F45C4-FB12-C731-7392-EE58DC1D7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C3DD25-6223-A0C9-5E1C-F6BF5AFE4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07" y="459041"/>
            <a:ext cx="7470767" cy="815875"/>
          </a:xfrm>
        </p:spPr>
        <p:txBody>
          <a:bodyPr>
            <a:normAutofit fontScale="90000"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 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</a:br>
            <a:r>
              <a:rPr lang="en-US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Medicare Advantage Plan </a:t>
            </a:r>
            <a:br>
              <a:rPr lang="en-US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</a:br>
            <a:r>
              <a:rPr lang="en-US" b="1" dirty="0">
                <a:solidFill>
                  <a:schemeClr val="bg1"/>
                </a:solidFill>
                <a:latin typeface="Glegoo" pitchFamily="2" charset="77"/>
                <a:cs typeface="Glegoo" pitchFamily="2" charset="77"/>
              </a:rPr>
              <a:t>Open Enrollment Period</a:t>
            </a:r>
            <a:br>
              <a:rPr kumimoji="0" lang="en-US" alt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</a:br>
            <a:endParaRPr lang="en-US" sz="3600" b="1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13331F-63EB-429E-8331-452F7FE54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9990D08-00D7-9390-962A-CE0702A7B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6749" y="1667642"/>
            <a:ext cx="6979102" cy="34443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63480" rIns="0" bIns="126960" numCol="1" rtlCol="0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US" altLang="en-US" dirty="0">
                <a:latin typeface="Century Gothic" panose="020B0502020202020204" pitchFamily="34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dirty="0">
              <a:latin typeface="Century Gothic" panose="020B0502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8770104-DB07-F7CE-CCDD-90D50D461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9519" y="1597432"/>
            <a:ext cx="4714879" cy="51942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444A5B8-20CF-7CD0-22F8-AE56EB23BE4B}"/>
              </a:ext>
            </a:extLst>
          </p:cNvPr>
          <p:cNvSpPr txBox="1"/>
          <p:nvPr/>
        </p:nvSpPr>
        <p:spPr>
          <a:xfrm>
            <a:off x="4697187" y="1779233"/>
            <a:ext cx="697910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kumimoji="0" lang="en-US" alt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E9A0CC9-F790-C26C-7756-58D9D3857F88}"/>
              </a:ext>
            </a:extLst>
          </p:cNvPr>
          <p:cNvSpPr txBox="1">
            <a:spLocks/>
          </p:cNvSpPr>
          <p:nvPr/>
        </p:nvSpPr>
        <p:spPr>
          <a:xfrm>
            <a:off x="4973245" y="1733956"/>
            <a:ext cx="6979101" cy="35231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600"/>
              </a:spcAft>
              <a:buClr>
                <a:schemeClr val="tx1"/>
              </a:buClr>
              <a:buNone/>
              <a:defRPr/>
            </a:pPr>
            <a:r>
              <a:rPr lang="en-US" b="1" dirty="0">
                <a:latin typeface="Century Gothic" panose="020B0502020202020204" pitchFamily="34" charset="0"/>
              </a:rPr>
              <a:t>If you are enrolled in a Medicare Advantage Plan you may:   </a:t>
            </a:r>
          </a:p>
          <a:p>
            <a:pPr marL="0" lvl="1" indent="0">
              <a:spcAft>
                <a:spcPts val="600"/>
              </a:spcAft>
              <a:buClr>
                <a:schemeClr val="tx1"/>
              </a:buClr>
              <a:buNone/>
              <a:defRPr/>
            </a:pPr>
            <a:r>
              <a:rPr lang="en-US" i="1" dirty="0">
                <a:latin typeface="Century Gothic" panose="020B0502020202020204" pitchFamily="34" charset="0"/>
              </a:rPr>
              <a:t>Switch to another Medicare Advantage plan </a:t>
            </a:r>
          </a:p>
          <a:p>
            <a:pPr marL="0" lvl="1" indent="0">
              <a:spcAft>
                <a:spcPts val="600"/>
              </a:spcAft>
              <a:buClr>
                <a:schemeClr val="tx1"/>
              </a:buClr>
              <a:buNone/>
              <a:defRPr/>
            </a:pPr>
            <a:r>
              <a:rPr lang="en-US" i="1" dirty="0">
                <a:latin typeface="Century Gothic" panose="020B0502020202020204" pitchFamily="34" charset="0"/>
              </a:rPr>
              <a:t>Return to Original Medicare</a:t>
            </a:r>
          </a:p>
          <a:p>
            <a:pPr marL="0" lvl="1" indent="0">
              <a:spcAft>
                <a:spcPts val="600"/>
              </a:spcAft>
              <a:buClr>
                <a:schemeClr val="tx1"/>
              </a:buClr>
              <a:buNone/>
              <a:defRPr/>
            </a:pPr>
            <a:r>
              <a:rPr lang="en-US" i="1" dirty="0">
                <a:latin typeface="Century Gothic" panose="020B0502020202020204" pitchFamily="34" charset="0"/>
              </a:rPr>
              <a:t>Add a stand-alone Part D plan If returning to Original Medicare</a:t>
            </a:r>
          </a:p>
          <a:p>
            <a:pPr marL="0" lvl="1" indent="0">
              <a:spcAft>
                <a:spcPts val="600"/>
              </a:spcAft>
              <a:buClr>
                <a:schemeClr val="tx1"/>
              </a:buClr>
              <a:buNone/>
              <a:defRPr/>
            </a:pPr>
            <a:r>
              <a:rPr lang="en-US" i="1" dirty="0">
                <a:latin typeface="Century Gothic" panose="020B0502020202020204" pitchFamily="34" charset="0"/>
              </a:rPr>
              <a:t>Add a Medigap plan</a:t>
            </a:r>
          </a:p>
          <a:p>
            <a:pPr marL="0" lvl="1" indent="0">
              <a:spcAft>
                <a:spcPts val="600"/>
              </a:spcAft>
              <a:buClr>
                <a:schemeClr val="tx1"/>
              </a:buClr>
              <a:buNone/>
              <a:defRPr/>
            </a:pPr>
            <a:r>
              <a:rPr lang="en-US" i="1" u="sng" dirty="0">
                <a:latin typeface="Century Gothic" panose="020B0502020202020204" pitchFamily="34" charset="0"/>
              </a:rPr>
              <a:t>You can make one change during this time. </a:t>
            </a:r>
          </a:p>
          <a:p>
            <a:pPr marL="284163" lvl="1" indent="-284163">
              <a:spcAft>
                <a:spcPts val="600"/>
              </a:spcAft>
              <a:buClr>
                <a:schemeClr val="tx1"/>
              </a:buClr>
              <a:defRPr/>
            </a:pPr>
            <a:endParaRPr lang="en-US" sz="1800" i="1" dirty="0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BCEEC9-74AE-0B9C-A05F-F26FD023D1B5}"/>
              </a:ext>
            </a:extLst>
          </p:cNvPr>
          <p:cNvSpPr txBox="1"/>
          <p:nvPr/>
        </p:nvSpPr>
        <p:spPr>
          <a:xfrm>
            <a:off x="5109824" y="5257144"/>
            <a:ext cx="649162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/>
            </a:pPr>
            <a:r>
              <a:rPr lang="en-US" sz="2600" b="1" i="1" dirty="0">
                <a:latin typeface="Century Gothic" panose="020B0502020202020204" pitchFamily="34" charset="0"/>
              </a:rPr>
              <a:t>After March 31, you generally need another enrollment opportunity to make a change. </a:t>
            </a:r>
          </a:p>
        </p:txBody>
      </p:sp>
    </p:spTree>
    <p:extLst>
      <p:ext uri="{BB962C8B-B14F-4D97-AF65-F5344CB8AC3E}">
        <p14:creationId xmlns:p14="http://schemas.microsoft.com/office/powerpoint/2010/main" val="1260841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85B306-B433-304F-A725-E92B0316E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294538"/>
            <a:ext cx="10623021" cy="1033669"/>
          </a:xfrm>
        </p:spPr>
        <p:txBody>
          <a:bodyPr>
            <a:normAutofit/>
          </a:bodyPr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legoo" pitchFamily="2" charset="77"/>
                <a:ea typeface="+mj-ea"/>
                <a:cs typeface="Glegoo" pitchFamily="2" charset="77"/>
              </a:rPr>
              <a:t>Identity Theft and Fraud </a:t>
            </a:r>
            <a:endParaRPr lang="en-US" sz="3600" dirty="0">
              <a:solidFill>
                <a:schemeClr val="bg1"/>
              </a:solidFill>
              <a:latin typeface="Glegoo" pitchFamily="2" charset="77"/>
              <a:cs typeface="Glegoo" pitchFamily="2" charset="77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0F20D8F-400E-7346-BD57-9424E6416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52" y="2010865"/>
            <a:ext cx="12091691" cy="4193593"/>
          </a:xfr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</a:t>
            </a:r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04DE3F-7C57-E453-7A49-4800C4CAE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2BD537A-0BD9-8BF7-10E0-937B3416A9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343344"/>
              </p:ext>
            </p:extLst>
          </p:nvPr>
        </p:nvGraphicFramePr>
        <p:xfrm>
          <a:off x="50152" y="1677057"/>
          <a:ext cx="4013745" cy="2543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943780" imgH="3767344" progId="Word.Document.12">
                  <p:embed/>
                </p:oleObj>
              </mc:Choice>
              <mc:Fallback>
                <p:oleObj name="Document" r:id="rId2" imgW="5943780" imgH="3767344" progId="Word.Documen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2BD537A-0BD9-8BF7-10E0-937B3416A9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152" y="1677057"/>
                        <a:ext cx="4013745" cy="2543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9BE0B47-A08D-2BD7-7753-4868000D76BF}"/>
              </a:ext>
            </a:extLst>
          </p:cNvPr>
          <p:cNvSpPr txBox="1"/>
          <p:nvPr/>
        </p:nvSpPr>
        <p:spPr>
          <a:xfrm>
            <a:off x="226953" y="4339338"/>
            <a:ext cx="40137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800" b="1" dirty="0">
                <a:latin typeface="Century Gothic" panose="020B0502020202020204" pitchFamily="34" charset="0"/>
              </a:rPr>
              <a:t>C</a:t>
            </a:r>
            <a:r>
              <a:rPr lang="en-US" sz="2800" b="1" i="0" baseline="0" dirty="0">
                <a:latin typeface="Century Gothic" panose="020B0502020202020204" pitchFamily="34" charset="0"/>
              </a:rPr>
              <a:t>all 1-800-MEDICARE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2A0666-1C61-C3F9-CE16-A00D7163CE75}"/>
              </a:ext>
            </a:extLst>
          </p:cNvPr>
          <p:cNvSpPr txBox="1"/>
          <p:nvPr/>
        </p:nvSpPr>
        <p:spPr>
          <a:xfrm>
            <a:off x="4614522" y="1750414"/>
            <a:ext cx="7026852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latin typeface="Century Gothic" panose="020B0502020202020204" pitchFamily="34" charset="0"/>
              </a:rPr>
              <a:t>JUST SAY NO!</a:t>
            </a:r>
            <a:endParaRPr lang="en-US" sz="3600" b="1" i="0" baseline="0" dirty="0">
              <a:latin typeface="Century Gothic" panose="020B0502020202020204" pitchFamily="34" charset="0"/>
            </a:endParaRPr>
          </a:p>
          <a:p>
            <a:pPr lvl="0"/>
            <a:endParaRPr lang="en-US" sz="2800" b="0" i="0" baseline="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i="0" baseline="0" dirty="0">
                <a:latin typeface="Century Gothic" panose="020B0502020202020204" pitchFamily="34" charset="0"/>
              </a:rPr>
              <a:t>Asking for your personal information over the phone or email 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i="0" baseline="0" dirty="0">
                <a:latin typeface="Century Gothic" panose="020B0502020202020204" pitchFamily="34" charset="0"/>
              </a:rPr>
              <a:t>Call you unexpectedly to enroll you in a plan 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i="0" baseline="0" dirty="0">
                <a:latin typeface="Century Gothic" panose="020B0502020202020204" pitchFamily="34" charset="0"/>
              </a:rPr>
              <a:t>Visit you without prior notice </a:t>
            </a:r>
            <a:endParaRPr lang="en-US" sz="2800" dirty="0">
              <a:latin typeface="Century Gothic" panose="020B0502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i="0" baseline="0" dirty="0">
                <a:latin typeface="Century Gothic" panose="020B0502020202020204" pitchFamily="34" charset="0"/>
              </a:rPr>
              <a:t>Use false information to mislead you  </a:t>
            </a:r>
            <a:endParaRPr lang="en-US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975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FBA91A2-C773-43F5-3620-29D7B9C93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294538"/>
            <a:ext cx="10623021" cy="103366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Glegoo" pitchFamily="2" charset="77"/>
                <a:cs typeface="Glegoo" pitchFamily="2" charset="77"/>
              </a:rPr>
              <a:t>Where Can I Get Help? 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27B3966-E142-B72C-519C-293DB6DAA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utoShape 4" descr="Pana Community Hospital Logo">
            <a:extLst>
              <a:ext uri="{FF2B5EF4-FFF2-40B4-BE49-F238E27FC236}">
                <a16:creationId xmlns:a16="http://schemas.microsoft.com/office/drawing/2014/main" id="{D352091C-4C25-6C30-6B37-D06AEFB13E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20C360-4ED4-07D7-1B3D-B4F37C496BF0}"/>
              </a:ext>
            </a:extLst>
          </p:cNvPr>
          <p:cNvSpPr txBox="1"/>
          <p:nvPr/>
        </p:nvSpPr>
        <p:spPr>
          <a:xfrm>
            <a:off x="195942" y="1885279"/>
            <a:ext cx="10270671" cy="5046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 "/>
              </a:rPr>
              <a:t>Medicare</a:t>
            </a:r>
          </a:p>
          <a:p>
            <a:r>
              <a:rPr lang="en-US" sz="2800" dirty="0">
                <a:latin typeface="Century Gothic "/>
              </a:rPr>
              <a:t>1-800-Medicare </a:t>
            </a:r>
          </a:p>
          <a:p>
            <a:r>
              <a:rPr lang="en-US" sz="2800" b="1" dirty="0">
                <a:latin typeface="Century Gothic "/>
              </a:rPr>
              <a:t>Social Security</a:t>
            </a:r>
          </a:p>
          <a:p>
            <a:r>
              <a:rPr lang="en-US" sz="2800" dirty="0">
                <a:latin typeface="Century Gothic "/>
              </a:rPr>
              <a:t>1-800-772-1213</a:t>
            </a:r>
          </a:p>
          <a:p>
            <a:r>
              <a:rPr lang="en-US" sz="2800" b="1" dirty="0">
                <a:latin typeface="Century Gothic "/>
              </a:rPr>
              <a:t>Ship / Local Medicare Counseling</a:t>
            </a:r>
          </a:p>
          <a:p>
            <a:r>
              <a:rPr lang="en-US" sz="2800" dirty="0">
                <a:latin typeface="Century Gothic "/>
              </a:rPr>
              <a:t>1-800-452-4800 SHIP’s Central office </a:t>
            </a:r>
          </a:p>
          <a:p>
            <a:pPr marL="0" marR="0">
              <a:lnSpc>
                <a:spcPct val="107000"/>
              </a:lnSpc>
              <a:spcAft>
                <a:spcPts val="600"/>
              </a:spcAft>
              <a:buNone/>
            </a:pPr>
            <a:r>
              <a:rPr lang="en-US" sz="2800" b="1" u="sng" kern="1800" dirty="0">
                <a:solidFill>
                  <a:srgbClr val="46788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https://www.in.gov/ship/find-an-indiana-ship-location</a:t>
            </a:r>
            <a:r>
              <a:rPr lang="en-US" sz="2800" b="1" kern="1800" dirty="0">
                <a:solidFill>
                  <a:srgbClr val="2A4D87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600"/>
              </a:spcAft>
              <a:buNone/>
            </a:pPr>
            <a:r>
              <a:rPr lang="en-US" sz="2800" b="1" kern="100" dirty="0">
                <a:solidFill>
                  <a:srgbClr val="4C94D8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https://insurance.ohio.gov/about-us/divisions/oshiip</a:t>
            </a:r>
            <a:r>
              <a:rPr lang="en-US" sz="2800" b="1" kern="100" dirty="0">
                <a:solidFill>
                  <a:srgbClr val="4C94D8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2800" dirty="0">
              <a:latin typeface="Century Gothic "/>
            </a:endParaRPr>
          </a:p>
          <a:p>
            <a:endParaRPr lang="en-US" sz="2800" b="1" dirty="0">
              <a:latin typeface="Century Gothic "/>
            </a:endParaRPr>
          </a:p>
          <a:p>
            <a:endParaRPr lang="en-US" sz="2800" dirty="0">
              <a:latin typeface="Century Gothic 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AB80FA-756C-7047-C643-9B0E3CF0BD4E}"/>
              </a:ext>
            </a:extLst>
          </p:cNvPr>
          <p:cNvSpPr txBox="1"/>
          <p:nvPr/>
        </p:nvSpPr>
        <p:spPr>
          <a:xfrm>
            <a:off x="304801" y="5727543"/>
            <a:ext cx="3276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https://www.medicare.gov</a:t>
            </a:r>
            <a:r>
              <a:rPr lang="en-US" dirty="0"/>
              <a:t>  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7DA98F-7BA8-AF5B-ADC0-81C46D731616}"/>
              </a:ext>
            </a:extLst>
          </p:cNvPr>
          <p:cNvSpPr txBox="1"/>
          <p:nvPr/>
        </p:nvSpPr>
        <p:spPr>
          <a:xfrm>
            <a:off x="7527891" y="5699107"/>
            <a:ext cx="2709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https://www.shiphelp.org</a:t>
            </a:r>
            <a:r>
              <a:rPr lang="en-US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51982D-415F-9CF6-31F0-492F1E11A919}"/>
              </a:ext>
            </a:extLst>
          </p:cNvPr>
          <p:cNvSpPr txBox="1"/>
          <p:nvPr/>
        </p:nvSpPr>
        <p:spPr>
          <a:xfrm>
            <a:off x="4346253" y="5727543"/>
            <a:ext cx="2709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https://www.ssa.gov</a:t>
            </a:r>
            <a:r>
              <a:rPr lang="en-US" dirty="0"/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FF83C6-CEEC-AEFA-C1C7-F5053241B2B8}"/>
              </a:ext>
            </a:extLst>
          </p:cNvPr>
          <p:cNvSpPr txBox="1"/>
          <p:nvPr/>
        </p:nvSpPr>
        <p:spPr>
          <a:xfrm>
            <a:off x="5956039" y="266565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  <a:hlinkClick r:id="rId7"/>
              </a:rPr>
              <a:t>https://reidhealth.org/Patient-Resources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B3B0FD-6E9E-229B-34E2-4A249052DE29}"/>
              </a:ext>
            </a:extLst>
          </p:cNvPr>
          <p:cNvSpPr txBox="1"/>
          <p:nvPr/>
        </p:nvSpPr>
        <p:spPr>
          <a:xfrm>
            <a:off x="7625038" y="1921763"/>
            <a:ext cx="35386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Reid  Health </a:t>
            </a:r>
          </a:p>
          <a:p>
            <a:r>
              <a:rPr lang="en-US" sz="2000" u="sng" dirty="0">
                <a:latin typeface="Century Gothic" panose="020B0502020202020204" pitchFamily="34" charset="0"/>
                <a:hlinkClick r:id="rId8"/>
              </a:rPr>
              <a:t>765-983-3000</a:t>
            </a:r>
            <a:endParaRPr lang="en-US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098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B35C4B-0385-684C-0DFB-41BF724CB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B65D856-D6E2-031C-37DB-BDF5D039D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7F9541-7972-22EC-A143-618B1A5D4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24A1F5-CE84-00F6-EB1F-A2385DFD7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B5710E-9A9D-165A-6E55-4E264F1C7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2C97B5-0149-261B-3967-073AE3735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Picture 36" descr="Icon&#10;&#10;Description automatically generated with medium confidence">
            <a:extLst>
              <a:ext uri="{FF2B5EF4-FFF2-40B4-BE49-F238E27FC236}">
                <a16:creationId xmlns:a16="http://schemas.microsoft.com/office/drawing/2014/main" id="{DBC28FC3-6600-EAE6-5F3B-4DF049219C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8419" y="408683"/>
            <a:ext cx="1289052" cy="919524"/>
          </a:xfrm>
          <a:prstGeom prst="rect">
            <a:avLst/>
          </a:prstGeom>
        </p:spPr>
      </p:pic>
      <p:pic>
        <p:nvPicPr>
          <p:cNvPr id="4" name="Picture 3" descr="A tree in a field&#10;&#10;Description automatically generated with medium confidence">
            <a:extLst>
              <a:ext uri="{FF2B5EF4-FFF2-40B4-BE49-F238E27FC236}">
                <a16:creationId xmlns:a16="http://schemas.microsoft.com/office/drawing/2014/main" id="{0DA1F9AA-897F-5BFC-B152-6C50094990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94" t="16552" r="16665" b="9213"/>
          <a:stretch/>
        </p:blipFill>
        <p:spPr>
          <a:xfrm>
            <a:off x="0" y="1590741"/>
            <a:ext cx="4599945" cy="526725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1F43BD3-4740-3906-B43D-8823A752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9" y="294538"/>
            <a:ext cx="10623021" cy="103366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Glegoo" pitchFamily="2" charset="77"/>
                <a:cs typeface="Glegoo" pitchFamily="2" charset="77"/>
              </a:rPr>
              <a:t>Thank You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6483438-5B5F-ED74-24DD-A685A5B2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C54DED-9B8A-544F-8398-E5128DCC64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utoShape 4" descr="Pana Community Hospital Logo">
            <a:extLst>
              <a:ext uri="{FF2B5EF4-FFF2-40B4-BE49-F238E27FC236}">
                <a16:creationId xmlns:a16="http://schemas.microsoft.com/office/drawing/2014/main" id="{FD3BC966-E393-CC48-8CBA-A027513507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5B7FCB-426F-72AA-CDF5-27EF2F84D1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683680" y="2600325"/>
            <a:ext cx="5219980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06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df6ce6d-79d5-4247-98e4-aa3673cc206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F059393076CE4385B762C8FCF32F62" ma:contentTypeVersion="5" ma:contentTypeDescription="Create a new document." ma:contentTypeScope="" ma:versionID="4b140c9d1e23e144e673486569d07ed5">
  <xsd:schema xmlns:xsd="http://www.w3.org/2001/XMLSchema" xmlns:xs="http://www.w3.org/2001/XMLSchema" xmlns:p="http://schemas.microsoft.com/office/2006/metadata/properties" xmlns:ns3="5df6ce6d-79d5-4247-98e4-aa3673cc206a" targetNamespace="http://schemas.microsoft.com/office/2006/metadata/properties" ma:root="true" ma:fieldsID="68cc8a3aa3fba6c2555adcf17a0bb446" ns3:_="">
    <xsd:import namespace="5df6ce6d-79d5-4247-98e4-aa3673cc206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6ce6d-79d5-4247-98e4-aa3673cc20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888EC1-BE22-42E4-8293-D285307920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9268C1-B79D-4A6A-9D29-552ECF83DE0B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5df6ce6d-79d5-4247-98e4-aa3673cc206a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5C55B50-AE24-4130-9C59-ED1146AF47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f6ce6d-79d5-4247-98e4-aa3673cc20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e78acbe-a09f-4ec0-8c59-691b1097a6f4}" enabled="0" method="" siteId="{7e78acbe-a09f-4ec0-8c59-691b1097a6f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18161</TotalTime>
  <Words>1797</Words>
  <Application>Microsoft Office PowerPoint</Application>
  <PresentationFormat>Widescreen</PresentationFormat>
  <Paragraphs>309</Paragraphs>
  <Slides>29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Century Gothic</vt:lpstr>
      <vt:lpstr>Century Gothic </vt:lpstr>
      <vt:lpstr>Glegoo</vt:lpstr>
      <vt:lpstr>Montserrat</vt:lpstr>
      <vt:lpstr>Open Sans</vt:lpstr>
      <vt:lpstr>Wingdings</vt:lpstr>
      <vt:lpstr>Office Theme</vt:lpstr>
      <vt:lpstr>Document</vt:lpstr>
      <vt:lpstr>Presented by Managed Care Partners Inc. on behalf of  Reid Health  </vt:lpstr>
      <vt:lpstr>Who is this for?</vt:lpstr>
      <vt:lpstr>Do I Need to Make a Change?</vt:lpstr>
      <vt:lpstr>Medicare Decision Timeline </vt:lpstr>
      <vt:lpstr>What Happens If You Do Nothing?</vt:lpstr>
      <vt:lpstr>Before Annual Enrollment: Read What Your Plan Sends You</vt:lpstr>
      <vt:lpstr> Two Roads to Medicare  </vt:lpstr>
      <vt:lpstr>How The Pieces Fit Together</vt:lpstr>
      <vt:lpstr>Road One - Original Medicare  </vt:lpstr>
      <vt:lpstr>Adding Medigap to Original Medicare   </vt:lpstr>
      <vt:lpstr>Road Two  - Medicare Part C   Medicare Advantage  </vt:lpstr>
      <vt:lpstr>Road Two Medicare Advantage </vt:lpstr>
      <vt:lpstr>Which Program Fits You?</vt:lpstr>
      <vt:lpstr>Your Decision</vt:lpstr>
      <vt:lpstr>What is the actual cost of care? </vt:lpstr>
      <vt:lpstr>What Do I Pay Every Month?  What Could I Pay Later?</vt:lpstr>
      <vt:lpstr>Medicare Part D  Retail Pharmacy Coverage</vt:lpstr>
      <vt:lpstr>Before You Choose a Drug Plan </vt:lpstr>
      <vt:lpstr>What do I have to pay?</vt:lpstr>
      <vt:lpstr>  Are My Prescriptions Covered? </vt:lpstr>
      <vt:lpstr>  Medicare GLP-1 Bridge Program </vt:lpstr>
      <vt:lpstr>Medicare Prescription Payment Plan</vt:lpstr>
      <vt:lpstr>Extra Help (Low Income Subsidy)</vt:lpstr>
      <vt:lpstr>Don’t Accidentally Create a Part D Penalty  </vt:lpstr>
      <vt:lpstr>  What if my situation changes?  </vt:lpstr>
      <vt:lpstr>  Medicare Advantage Plan  Open Enrollment Period </vt:lpstr>
      <vt:lpstr>Identity Theft and Fraud </vt:lpstr>
      <vt:lpstr>Where Can I Get Help? 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Direct to Employer Health Plan Strategy</dc:title>
  <dc:subject/>
  <dc:creator>Keith R Leitzen</dc:creator>
  <cp:keywords/>
  <dc:description/>
  <cp:lastModifiedBy>Keith Leitzen</cp:lastModifiedBy>
  <cp:revision>254</cp:revision>
  <cp:lastPrinted>2025-06-11T15:39:38Z</cp:lastPrinted>
  <dcterms:created xsi:type="dcterms:W3CDTF">2021-05-10T18:55:08Z</dcterms:created>
  <dcterms:modified xsi:type="dcterms:W3CDTF">2026-10-05T14:00:39Z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0x01010046F059393076CE4385B762C8FCF32F62</vt:lpwstr>
  </property>
</Properties>
</file>